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71" r:id="rId7"/>
    <p:sldId id="261" r:id="rId8"/>
    <p:sldId id="262" r:id="rId9"/>
    <p:sldId id="263" r:id="rId10"/>
    <p:sldId id="264" r:id="rId11"/>
    <p:sldId id="272" r:id="rId12"/>
    <p:sldId id="275" r:id="rId13"/>
    <p:sldId id="273" r:id="rId14"/>
    <p:sldId id="265" r:id="rId15"/>
    <p:sldId id="274"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A9CCC4-6F5D-4773-A046-7320EE8BA81F}" v="2" dt="2024-03-28T17:11:35.4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64" d="100"/>
          <a:sy n="64" d="100"/>
        </p:scale>
        <p:origin x="71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D7EF8-59F6-5286-0A3A-965890A307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14C23C-3A58-7A19-CAF9-28567AF37C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EBAE4C9-A16C-EC85-0DD1-A4AE41A90E3D}"/>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3D02C531-208C-B69A-9F85-AF99A7ACBB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19EE08-B7E1-DD4F-D5BF-8EC9513BF7BF}"/>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391454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47C21-DECA-1081-8591-ED5023B8F2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4B4701-EFC8-1B94-2BE7-7DB2466688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ED202E-B1FC-A588-C8AB-3FDB07B82140}"/>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028F7F82-32DD-5701-0B29-8524AB077B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DD754-A664-D2B4-7DC0-E8FEE3817D2F}"/>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40473274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BCE8953-E573-1800-BCF0-1252BFDBC1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0744A86-1039-20E5-6898-52671E15AB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67A52E-34D3-AC14-1CEB-C0B301769810}"/>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C0959291-C5E1-3444-AE77-FC226789DA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DE732E-977B-ACED-3B80-3E954432715D}"/>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4162215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4E706-F2A9-47E9-034F-C95CE0AB5F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DD6FCF-8F18-2BE5-4BE6-35A67C47A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B78A51-0070-A62E-7C4B-C959C94F9880}"/>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345A3F40-A0CE-5D68-5187-2658CCC8AC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0C4033-226B-C353-E7E8-46A609E7C9A3}"/>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3820982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6CA19-63A1-8477-B83C-8298DB4F90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0FB601-2B2D-E9C5-89B6-D462E8D4C06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ADE8AD9-FC04-6A34-98D3-049F3F4C0632}"/>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1136FD00-C776-813E-FCD3-24CA4B606D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3B67F-A92F-81F2-A53D-4E40010C5C99}"/>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2353749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AAE6C-A438-D66C-F99D-2B9EB6E7F52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9ABC3F-7471-D9DB-78D6-3730CE647D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52F4AD-7387-99EF-4942-0407F8C796B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4FCC48-7CE8-2D6E-6A66-FD9F9494E461}"/>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6" name="Footer Placeholder 5">
            <a:extLst>
              <a:ext uri="{FF2B5EF4-FFF2-40B4-BE49-F238E27FC236}">
                <a16:creationId xmlns:a16="http://schemas.microsoft.com/office/drawing/2014/main" id="{55BD438B-0E8A-DBE2-6B34-7301F46300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04189-DBA3-4273-D5EB-616B817610FB}"/>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817435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F0F85-A0C7-B286-9613-88D663F959A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CCFC7B-51F2-365B-A711-716C3358C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34E0BD-BB51-E006-BB1F-41A27F8BD8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3A5781-79B7-2A25-560E-48BE26679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7F1418-D1CD-D0A9-4A33-4366AE62D7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FDBA11-24D8-6B15-F007-F456184FAED8}"/>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8" name="Footer Placeholder 7">
            <a:extLst>
              <a:ext uri="{FF2B5EF4-FFF2-40B4-BE49-F238E27FC236}">
                <a16:creationId xmlns:a16="http://schemas.microsoft.com/office/drawing/2014/main" id="{246C3D78-063E-A19C-1D1D-97B83C1CF56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433549-BCA0-6139-940D-D9A9221D37F4}"/>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9809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5E8A7-27E7-ECF4-5805-8EE40EBD852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52F9E-BC8D-2186-9EC8-729E684BDFD4}"/>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4" name="Footer Placeholder 3">
            <a:extLst>
              <a:ext uri="{FF2B5EF4-FFF2-40B4-BE49-F238E27FC236}">
                <a16:creationId xmlns:a16="http://schemas.microsoft.com/office/drawing/2014/main" id="{75BDB045-E417-044B-3C33-945821FCD8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A926EFB-6D5A-15C7-07DD-51B8DFE0BE0C}"/>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2597749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EABAA9-8470-00C4-7000-46F7ABA31590}"/>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3" name="Footer Placeholder 2">
            <a:extLst>
              <a:ext uri="{FF2B5EF4-FFF2-40B4-BE49-F238E27FC236}">
                <a16:creationId xmlns:a16="http://schemas.microsoft.com/office/drawing/2014/main" id="{851C4752-F89A-0169-D760-5BCA75AC5E3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881CCA-79F6-1A5C-1DAD-BE7A1BE506C2}"/>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174464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B135A-EBBD-FB6A-A773-20AFAFC299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1F79955-F3F1-723A-9329-5D3C31E979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3E73C4-37E5-D6AF-3D7C-22CF5C1834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A0108F-DC19-A76D-C2B4-F3E0587B6A0D}"/>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6" name="Footer Placeholder 5">
            <a:extLst>
              <a:ext uri="{FF2B5EF4-FFF2-40B4-BE49-F238E27FC236}">
                <a16:creationId xmlns:a16="http://schemas.microsoft.com/office/drawing/2014/main" id="{F48B4ECC-162F-3AA8-A4A6-D4A03F858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3334F-B06B-B216-496C-3785084558EF}"/>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421251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77AF-6245-586E-0020-2A422313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09DAF5-5BFF-77A7-700B-0E68C1AAF6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3191F6-D5FB-9771-90A3-8B7AFC09A1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4D1AD7-BEAB-B60C-9726-4960154AD39B}"/>
              </a:ext>
            </a:extLst>
          </p:cNvPr>
          <p:cNvSpPr>
            <a:spLocks noGrp="1"/>
          </p:cNvSpPr>
          <p:nvPr>
            <p:ph type="dt" sz="half" idx="10"/>
          </p:nvPr>
        </p:nvSpPr>
        <p:spPr/>
        <p:txBody>
          <a:bodyPr/>
          <a:lstStyle/>
          <a:p>
            <a:fld id="{232CB27A-438D-49E7-85DE-228E098D0D45}" type="datetimeFigureOut">
              <a:rPr lang="en-US" smtClean="0"/>
              <a:t>4/8/2024</a:t>
            </a:fld>
            <a:endParaRPr lang="en-US"/>
          </a:p>
        </p:txBody>
      </p:sp>
      <p:sp>
        <p:nvSpPr>
          <p:cNvPr id="6" name="Footer Placeholder 5">
            <a:extLst>
              <a:ext uri="{FF2B5EF4-FFF2-40B4-BE49-F238E27FC236}">
                <a16:creationId xmlns:a16="http://schemas.microsoft.com/office/drawing/2014/main" id="{17553DCB-AD88-7869-E73F-63C67C4A9D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08847DC-674A-98AD-D86E-643AA5B86AC7}"/>
              </a:ext>
            </a:extLst>
          </p:cNvPr>
          <p:cNvSpPr>
            <a:spLocks noGrp="1"/>
          </p:cNvSpPr>
          <p:nvPr>
            <p:ph type="sldNum" sz="quarter" idx="12"/>
          </p:nvPr>
        </p:nvSpPr>
        <p:spPr/>
        <p:txBody>
          <a:bodyPr/>
          <a:lstStyle/>
          <a:p>
            <a:fld id="{AF7A99EF-A52B-4F9B-A551-BE1266E728C5}" type="slidenum">
              <a:rPr lang="en-US" smtClean="0"/>
              <a:t>‹#›</a:t>
            </a:fld>
            <a:endParaRPr lang="en-US"/>
          </a:p>
        </p:txBody>
      </p:sp>
    </p:spTree>
    <p:extLst>
      <p:ext uri="{BB962C8B-B14F-4D97-AF65-F5344CB8AC3E}">
        <p14:creationId xmlns:p14="http://schemas.microsoft.com/office/powerpoint/2010/main" val="35726209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F0888C-381F-93B9-2BA5-3AF7153306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4DCA99-EFAF-3017-D90A-D15C644F7FC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90999C-F155-7241-EEFD-BFDA485645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32CB27A-438D-49E7-85DE-228E098D0D45}" type="datetimeFigureOut">
              <a:rPr lang="en-US" smtClean="0"/>
              <a:t>4/8/2024</a:t>
            </a:fld>
            <a:endParaRPr lang="en-US"/>
          </a:p>
        </p:txBody>
      </p:sp>
      <p:sp>
        <p:nvSpPr>
          <p:cNvPr id="5" name="Footer Placeholder 4">
            <a:extLst>
              <a:ext uri="{FF2B5EF4-FFF2-40B4-BE49-F238E27FC236}">
                <a16:creationId xmlns:a16="http://schemas.microsoft.com/office/drawing/2014/main" id="{EE3F8F7C-013F-A510-B4FB-F4F9E1993D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83616CE-C54D-B9B4-7397-19C12C6E21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7A99EF-A52B-4F9B-A551-BE1266E728C5}" type="slidenum">
              <a:rPr lang="en-US" smtClean="0"/>
              <a:t>‹#›</a:t>
            </a:fld>
            <a:endParaRPr lang="en-US"/>
          </a:p>
        </p:txBody>
      </p:sp>
    </p:spTree>
    <p:extLst>
      <p:ext uri="{BB962C8B-B14F-4D97-AF65-F5344CB8AC3E}">
        <p14:creationId xmlns:p14="http://schemas.microsoft.com/office/powerpoint/2010/main" val="2094899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www.cde.state.co.us/postsecondary/trep" TargetMode="External"/><Relationship Id="rId5" Type="http://schemas.openxmlformats.org/officeDocument/2006/relationships/hyperlink" Target="https://www.psdfutureready.org/ascent/" TargetMode="Externa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7.jpe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s://fch.psdschools.org/sites/fch/files/SITE_FILES/Career/Paying%20for%20College.pdf" TargetMode="External"/><Relationship Id="rId5" Type="http://schemas.openxmlformats.org/officeDocument/2006/relationships/hyperlink" Target="https://fch.psdschools.org/sites/fch/files/SITE_FILES/Career/College%20Visits-What%20to%20Do%2C%20What%20to%20Ask.pdf" TargetMode="External"/><Relationship Id="rId4" Type="http://schemas.openxmlformats.org/officeDocument/2006/relationships/hyperlink" Target="https://fch.psdschools.org/student-services/college-and-career/college-application-process"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jpeg"/><Relationship Id="rId5" Type="http://schemas.openxmlformats.org/officeDocument/2006/relationships/hyperlink" Target="https://fairtest.org/school/" TargetMode="External"/><Relationship Id="rId4" Type="http://schemas.openxmlformats.org/officeDocument/2006/relationships/hyperlink" Target="https://cdhe.colorado.gov/sites/highered/files/Test%20Optional%20Details_FORMATTED.pdf"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hyperlink" Target="https://www.xello.world/en/" TargetMode="External"/><Relationship Id="rId5" Type="http://schemas.openxmlformats.org/officeDocument/2006/relationships/hyperlink" Target="https://www.princetonreview.com/college-search" TargetMode="External"/><Relationship Id="rId4" Type="http://schemas.openxmlformats.org/officeDocument/2006/relationships/hyperlink" Target="https://bigfuture.collegeboard.org/college-search/filters"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10.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jpeg"/><Relationship Id="rId5" Type="http://schemas.openxmlformats.org/officeDocument/2006/relationships/hyperlink" Target="https://www.princetonreview.com/college-advice/questions-to-ask-on-a-college-tour" TargetMode="External"/><Relationship Id="rId4" Type="http://schemas.openxmlformats.org/officeDocument/2006/relationships/hyperlink" Target="https://www.commonapp.org/counselors-and-recommenders/common-app-ready" TargetMode="Externa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hyperlink" Target="https://www.commonapp.org/"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75919-DCCD-2CE9-A4A1-5521718D7B1D}"/>
              </a:ext>
            </a:extLst>
          </p:cNvPr>
          <p:cNvSpPr>
            <a:spLocks noGrp="1"/>
          </p:cNvSpPr>
          <p:nvPr>
            <p:ph type="ctrTitle"/>
          </p:nvPr>
        </p:nvSpPr>
        <p:spPr>
          <a:xfrm>
            <a:off x="1524000" y="1122363"/>
            <a:ext cx="9144000" cy="1408113"/>
          </a:xfrm>
        </p:spPr>
        <p:txBody>
          <a:bodyPr/>
          <a:lstStyle/>
          <a:p>
            <a:r>
              <a:rPr lang="en-US" dirty="0"/>
              <a:t>College Planning for Juniors</a:t>
            </a:r>
          </a:p>
        </p:txBody>
      </p:sp>
      <p:sp>
        <p:nvSpPr>
          <p:cNvPr id="3" name="Subtitle 2">
            <a:extLst>
              <a:ext uri="{FF2B5EF4-FFF2-40B4-BE49-F238E27FC236}">
                <a16:creationId xmlns:a16="http://schemas.microsoft.com/office/drawing/2014/main" id="{4AF207DE-6109-041C-8FE8-C6E7E0D994B9}"/>
              </a:ext>
            </a:extLst>
          </p:cNvPr>
          <p:cNvSpPr>
            <a:spLocks noGrp="1"/>
          </p:cNvSpPr>
          <p:nvPr>
            <p:ph type="subTitle" idx="1"/>
          </p:nvPr>
        </p:nvSpPr>
        <p:spPr>
          <a:xfrm>
            <a:off x="1524000" y="2809461"/>
            <a:ext cx="9144000" cy="2448339"/>
          </a:xfrm>
        </p:spPr>
        <p:txBody>
          <a:bodyPr/>
          <a:lstStyle/>
          <a:p>
            <a:r>
              <a:rPr lang="en-US" dirty="0"/>
              <a:t>Fort Collins High School Class of 2025</a:t>
            </a:r>
          </a:p>
        </p:txBody>
      </p:sp>
      <p:pic>
        <p:nvPicPr>
          <p:cNvPr id="1026" name="Picture 2" descr="Home | Fort Collins High School">
            <a:extLst>
              <a:ext uri="{FF2B5EF4-FFF2-40B4-BE49-F238E27FC236}">
                <a16:creationId xmlns:a16="http://schemas.microsoft.com/office/drawing/2014/main" id="{ACA7D3E5-DED8-8E49-EC39-57E839C4BB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427" y="3287642"/>
            <a:ext cx="3099145" cy="3099145"/>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A1E9BE0A-4065-F871-A1FA-6C84A2D92AF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3312518"/>
      </p:ext>
    </p:extLst>
  </p:cSld>
  <p:clrMapOvr>
    <a:masterClrMapping/>
  </p:clrMapOvr>
  <mc:AlternateContent xmlns:mc="http://schemas.openxmlformats.org/markup-compatibility/2006">
    <mc:Choice xmlns:p14="http://schemas.microsoft.com/office/powerpoint/2010/main" Requires="p14">
      <p:transition spd="slow" p14:dur="2000" advTm="12023"/>
    </mc:Choice>
    <mc:Fallback>
      <p:transition spd="slow" advTm="12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FB60E8C-7224-44A4-87A0-46A1711DD2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267A60C-E621-2337-12CC-4089B1D0DEF2}"/>
              </a:ext>
            </a:extLst>
          </p:cNvPr>
          <p:cNvSpPr>
            <a:spLocks noGrp="1"/>
          </p:cNvSpPr>
          <p:nvPr>
            <p:ph type="title"/>
          </p:nvPr>
        </p:nvSpPr>
        <p:spPr>
          <a:xfrm>
            <a:off x="795528" y="386930"/>
            <a:ext cx="10141799" cy="1300554"/>
          </a:xfrm>
        </p:spPr>
        <p:txBody>
          <a:bodyPr anchor="b">
            <a:normAutofit/>
          </a:bodyPr>
          <a:lstStyle/>
          <a:p>
            <a:pPr algn="ctr"/>
            <a:r>
              <a:rPr lang="en-US" sz="4800" dirty="0"/>
              <a:t>Creating a Balanced List</a:t>
            </a:r>
          </a:p>
        </p:txBody>
      </p:sp>
      <p:sp>
        <p:nvSpPr>
          <p:cNvPr id="6153" name="Rectangle 6152">
            <a:extLst>
              <a:ext uri="{FF2B5EF4-FFF2-40B4-BE49-F238E27FC236}">
                <a16:creationId xmlns:a16="http://schemas.microsoft.com/office/drawing/2014/main" id="{5DA32751-37A2-45C0-BE94-63D375E270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Crafting Your College List: Balancing Your List from Reach to Realistic -  Collegiate Gateway">
            <a:extLst>
              <a:ext uri="{FF2B5EF4-FFF2-40B4-BE49-F238E27FC236}">
                <a16:creationId xmlns:a16="http://schemas.microsoft.com/office/drawing/2014/main" id="{70D1767C-DA3F-1598-454B-D8C20EFE2C2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28076" y="3044492"/>
            <a:ext cx="5150277" cy="20659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8A58BA0B-07FE-4F77-FA0A-06809DA00374}"/>
              </a:ext>
            </a:extLst>
          </p:cNvPr>
          <p:cNvSpPr>
            <a:spLocks noGrp="1"/>
          </p:cNvSpPr>
          <p:nvPr>
            <p:ph idx="1"/>
          </p:nvPr>
        </p:nvSpPr>
        <p:spPr>
          <a:xfrm>
            <a:off x="6413649" y="2780067"/>
            <a:ext cx="4530898" cy="3458891"/>
          </a:xfrm>
        </p:spPr>
        <p:txBody>
          <a:bodyPr anchor="ctr">
            <a:normAutofit lnSpcReduction="10000"/>
          </a:bodyPr>
          <a:lstStyle/>
          <a:p>
            <a:pPr marL="0" indent="0">
              <a:buNone/>
            </a:pPr>
            <a:r>
              <a:rPr lang="en-US" sz="1700" dirty="0"/>
              <a:t>To include:</a:t>
            </a:r>
          </a:p>
          <a:p>
            <a:pPr marL="0" indent="0">
              <a:buNone/>
            </a:pPr>
            <a:r>
              <a:rPr lang="en-US" sz="1700" dirty="0"/>
              <a:t>	Safety schools</a:t>
            </a:r>
          </a:p>
          <a:p>
            <a:pPr marL="0" indent="0">
              <a:buNone/>
            </a:pPr>
            <a:r>
              <a:rPr lang="en-US" sz="1700" dirty="0"/>
              <a:t>	Target Schools</a:t>
            </a:r>
          </a:p>
          <a:p>
            <a:pPr marL="0" indent="0">
              <a:buNone/>
            </a:pPr>
            <a:r>
              <a:rPr lang="en-US" sz="1700" dirty="0"/>
              <a:t>	Reach Schools</a:t>
            </a:r>
          </a:p>
          <a:p>
            <a:pPr marL="0" indent="0">
              <a:buNone/>
            </a:pPr>
            <a:endParaRPr lang="en-US" sz="1700" dirty="0"/>
          </a:p>
          <a:p>
            <a:pPr marL="0" indent="0">
              <a:buNone/>
            </a:pPr>
            <a:r>
              <a:rPr lang="en-US" sz="1700" dirty="0"/>
              <a:t>No magic number of schools; however, most students apply to 5-7 schools (Not 57).</a:t>
            </a:r>
          </a:p>
          <a:p>
            <a:endParaRPr lang="en-US" sz="1700" dirty="0"/>
          </a:p>
          <a:p>
            <a:pPr marL="0" indent="0">
              <a:buNone/>
            </a:pPr>
            <a:r>
              <a:rPr lang="en-US" sz="1700" dirty="0"/>
              <a:t>Keep your list fluid, as factors will change with financial aid offers, scholarship opportunities, and events taking place during senior year.</a:t>
            </a:r>
          </a:p>
          <a:p>
            <a:endParaRPr lang="en-US" sz="1700" dirty="0"/>
          </a:p>
          <a:p>
            <a:pPr marL="0" indent="0">
              <a:buNone/>
            </a:pPr>
            <a:endParaRPr lang="en-US" sz="1700" dirty="0"/>
          </a:p>
        </p:txBody>
      </p:sp>
      <p:sp>
        <p:nvSpPr>
          <p:cNvPr id="6157" name="Rectangle 6156">
            <a:extLst>
              <a:ext uri="{FF2B5EF4-FFF2-40B4-BE49-F238E27FC236}">
                <a16:creationId xmlns:a16="http://schemas.microsoft.com/office/drawing/2014/main" id="{5A55FBCD-CD42-40F5-8A1B-3203F9CAE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02FEFCCB-7383-D5B1-9795-10B64F1441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63241906"/>
      </p:ext>
    </p:extLst>
  </p:cSld>
  <p:clrMapOvr>
    <a:masterClrMapping/>
  </p:clrMapOvr>
  <mc:AlternateContent xmlns:mc="http://schemas.openxmlformats.org/markup-compatibility/2006">
    <mc:Choice xmlns:p14="http://schemas.microsoft.com/office/powerpoint/2010/main" Requires="p14">
      <p:transition spd="slow" p14:dur="2000" advTm="53490"/>
    </mc:Choice>
    <mc:Fallback>
      <p:transition spd="slow" advTm="53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44" name="Group 1043">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45" name="Rectangle 1044">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6" name="Rectangle 1045">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7" name="Rectangle 1046">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9" name="Rectangle 1048">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F20F46-A0E9-AB55-EDDB-6370831A153A}"/>
              </a:ext>
            </a:extLst>
          </p:cNvPr>
          <p:cNvSpPr>
            <a:spLocks noGrp="1"/>
          </p:cNvSpPr>
          <p:nvPr>
            <p:ph type="title"/>
          </p:nvPr>
        </p:nvSpPr>
        <p:spPr>
          <a:xfrm>
            <a:off x="1043631" y="873940"/>
            <a:ext cx="5052369" cy="1035781"/>
          </a:xfrm>
        </p:spPr>
        <p:txBody>
          <a:bodyPr anchor="ctr">
            <a:normAutofit/>
          </a:bodyPr>
          <a:lstStyle/>
          <a:p>
            <a:r>
              <a:rPr lang="en-US" sz="3600"/>
              <a:t>Senior Year (Aug / Sept) </a:t>
            </a:r>
          </a:p>
        </p:txBody>
      </p:sp>
      <p:sp>
        <p:nvSpPr>
          <p:cNvPr id="3" name="Content Placeholder 2">
            <a:extLst>
              <a:ext uri="{FF2B5EF4-FFF2-40B4-BE49-F238E27FC236}">
                <a16:creationId xmlns:a16="http://schemas.microsoft.com/office/drawing/2014/main" id="{ADF47F7E-3D89-7A96-A65E-2B9D98F245F0}"/>
              </a:ext>
            </a:extLst>
          </p:cNvPr>
          <p:cNvSpPr>
            <a:spLocks noGrp="1"/>
          </p:cNvSpPr>
          <p:nvPr>
            <p:ph idx="1"/>
          </p:nvPr>
        </p:nvSpPr>
        <p:spPr>
          <a:xfrm>
            <a:off x="1045029" y="2378137"/>
            <a:ext cx="4991629" cy="3605921"/>
          </a:xfrm>
        </p:spPr>
        <p:txBody>
          <a:bodyPr anchor="ctr">
            <a:normAutofit lnSpcReduction="10000"/>
          </a:bodyPr>
          <a:lstStyle/>
          <a:p>
            <a:pPr marL="0" indent="0">
              <a:buNone/>
            </a:pPr>
            <a:endParaRPr lang="en-US" sz="1800" dirty="0"/>
          </a:p>
          <a:p>
            <a:pPr marL="0" indent="0">
              <a:buNone/>
            </a:pPr>
            <a:r>
              <a:rPr lang="en-US" sz="1800" dirty="0"/>
              <a:t>Schedule a Senior Meeting</a:t>
            </a:r>
          </a:p>
          <a:p>
            <a:pPr marL="0" indent="0">
              <a:buNone/>
            </a:pPr>
            <a:r>
              <a:rPr lang="en-US" sz="1800" dirty="0"/>
              <a:t>	Letters of Recommendation</a:t>
            </a:r>
          </a:p>
          <a:p>
            <a:pPr marL="0" indent="0">
              <a:buNone/>
            </a:pPr>
            <a:r>
              <a:rPr lang="en-US" sz="1800" dirty="0"/>
              <a:t>	Transcript Request Forms</a:t>
            </a:r>
          </a:p>
          <a:p>
            <a:pPr marL="0" indent="0">
              <a:lnSpc>
                <a:spcPct val="120000"/>
              </a:lnSpc>
              <a:buNone/>
            </a:pPr>
            <a:r>
              <a:rPr lang="en-US" sz="1800" dirty="0"/>
              <a:t>	Financial Aid (Scholarships, Grants, 	FAFSA / CASFA)</a:t>
            </a:r>
          </a:p>
          <a:p>
            <a:pPr marL="0" indent="0">
              <a:buNone/>
            </a:pPr>
            <a:endParaRPr lang="en-US" sz="1800" dirty="0"/>
          </a:p>
          <a:p>
            <a:pPr marL="0" indent="0">
              <a:buNone/>
            </a:pPr>
            <a:r>
              <a:rPr lang="en-US" sz="1800" dirty="0"/>
              <a:t>Senior Meeting (all seniors)</a:t>
            </a:r>
          </a:p>
          <a:p>
            <a:pPr marL="0" indent="0">
              <a:buNone/>
            </a:pPr>
            <a:endParaRPr lang="en-US" sz="1800" dirty="0"/>
          </a:p>
          <a:p>
            <a:pPr marL="0" indent="0">
              <a:buNone/>
            </a:pPr>
            <a:r>
              <a:rPr lang="en-US" sz="1800" dirty="0"/>
              <a:t>Senior Year College Planning Evening</a:t>
            </a:r>
          </a:p>
        </p:txBody>
      </p:sp>
      <p:sp>
        <p:nvSpPr>
          <p:cNvPr id="1051" name="Rectangle 1050">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rt Collins High School's Class of 2022 graduates at Moby Arena">
            <a:extLst>
              <a:ext uri="{FF2B5EF4-FFF2-40B4-BE49-F238E27FC236}">
                <a16:creationId xmlns:a16="http://schemas.microsoft.com/office/drawing/2014/main" id="{66EC8016-5131-F1A6-DEF7-53C42909A81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930493" y="2053951"/>
            <a:ext cx="4223252" cy="2810382"/>
          </a:xfrm>
          <a:prstGeom prst="rect">
            <a:avLst/>
          </a:prstGeom>
          <a:noFill/>
          <a:extLst>
            <a:ext uri="{909E8E84-426E-40DD-AFC4-6F175D3DCCD1}">
              <a14:hiddenFill xmlns:a14="http://schemas.microsoft.com/office/drawing/2010/main">
                <a:solidFill>
                  <a:srgbClr val="FFFFFF"/>
                </a:solidFill>
              </a14:hiddenFill>
            </a:ext>
          </a:extLst>
        </p:spPr>
      </p:pic>
      <p:cxnSp>
        <p:nvCxnSpPr>
          <p:cNvPr id="1053" name="Straight Connector 105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E4F761C3-5ED1-BD59-56C8-999BDCDEA64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07241936"/>
      </p:ext>
    </p:extLst>
  </p:cSld>
  <p:clrMapOvr>
    <a:masterClrMapping/>
  </p:clrMapOvr>
  <mc:AlternateContent xmlns:mc="http://schemas.openxmlformats.org/markup-compatibility/2006">
    <mc:Choice xmlns:p14="http://schemas.microsoft.com/office/powerpoint/2010/main" Requires="p14">
      <p:transition spd="slow" p14:dur="2000" advTm="31363"/>
    </mc:Choice>
    <mc:Fallback>
      <p:transition spd="slow" advTm="31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1" name="Rectangle 1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0C9DED-EDEE-A15F-34D5-594CE3071574}"/>
              </a:ext>
            </a:extLst>
          </p:cNvPr>
          <p:cNvSpPr>
            <a:spLocks noGrp="1"/>
          </p:cNvSpPr>
          <p:nvPr>
            <p:ph type="title"/>
          </p:nvPr>
        </p:nvSpPr>
        <p:spPr>
          <a:xfrm>
            <a:off x="1043631" y="809898"/>
            <a:ext cx="9942716" cy="1554480"/>
          </a:xfrm>
        </p:spPr>
        <p:txBody>
          <a:bodyPr anchor="ctr">
            <a:normAutofit/>
          </a:bodyPr>
          <a:lstStyle/>
          <a:p>
            <a:r>
              <a:rPr lang="en-US" sz="4800" dirty="0"/>
              <a:t>Senior Year Factors: It Still Counts!</a:t>
            </a:r>
          </a:p>
        </p:txBody>
      </p:sp>
      <p:sp>
        <p:nvSpPr>
          <p:cNvPr id="3" name="Content Placeholder 2">
            <a:extLst>
              <a:ext uri="{FF2B5EF4-FFF2-40B4-BE49-F238E27FC236}">
                <a16:creationId xmlns:a16="http://schemas.microsoft.com/office/drawing/2014/main" id="{6F43F4D4-BA2A-5011-C811-ADDCBFB7F712}"/>
              </a:ext>
            </a:extLst>
          </p:cNvPr>
          <p:cNvSpPr>
            <a:spLocks noGrp="1"/>
          </p:cNvSpPr>
          <p:nvPr>
            <p:ph idx="1"/>
          </p:nvPr>
        </p:nvSpPr>
        <p:spPr>
          <a:xfrm>
            <a:off x="1045028" y="3017521"/>
            <a:ext cx="9941319" cy="3578145"/>
          </a:xfrm>
        </p:spPr>
        <p:txBody>
          <a:bodyPr anchor="ctr">
            <a:normAutofit lnSpcReduction="10000"/>
          </a:bodyPr>
          <a:lstStyle/>
          <a:p>
            <a:pPr marL="0" indent="0">
              <a:buNone/>
            </a:pPr>
            <a:r>
              <a:rPr lang="en-US" sz="1600" dirty="0"/>
              <a:t>Colleges </a:t>
            </a:r>
            <a:r>
              <a:rPr lang="en-US" sz="1600" i="1" dirty="0"/>
              <a:t>do</a:t>
            </a:r>
            <a:r>
              <a:rPr lang="en-US" sz="1600" dirty="0"/>
              <a:t> consider fall grades</a:t>
            </a:r>
          </a:p>
          <a:p>
            <a:pPr marL="0" indent="0">
              <a:buNone/>
            </a:pPr>
            <a:r>
              <a:rPr lang="en-US" sz="1600" dirty="0"/>
              <a:t>	Keep your schedule competitive</a:t>
            </a:r>
          </a:p>
          <a:p>
            <a:pPr marL="0" indent="0">
              <a:buNone/>
            </a:pPr>
            <a:r>
              <a:rPr lang="en-US" sz="1600" dirty="0"/>
              <a:t>	Many colleges will ask for final grades</a:t>
            </a:r>
          </a:p>
          <a:p>
            <a:pPr marL="0" indent="0">
              <a:buNone/>
            </a:pPr>
            <a:r>
              <a:rPr lang="en-US" sz="1600" dirty="0"/>
              <a:t>	Senior coursework serves as a foundation for college preparation, not as a time to “take it easy.”</a:t>
            </a:r>
          </a:p>
          <a:p>
            <a:pPr marL="0" indent="0">
              <a:buNone/>
            </a:pPr>
            <a:r>
              <a:rPr lang="en-US" sz="1600" dirty="0"/>
              <a:t>	Stay current in English and math curriculum</a:t>
            </a:r>
          </a:p>
          <a:p>
            <a:pPr marL="0" indent="0">
              <a:buNone/>
            </a:pPr>
            <a:endParaRPr lang="en-US" sz="1600" dirty="0"/>
          </a:p>
          <a:p>
            <a:pPr marL="0" indent="0">
              <a:buNone/>
            </a:pPr>
            <a:r>
              <a:rPr lang="en-US" sz="1600" dirty="0"/>
              <a:t>Social media influences</a:t>
            </a:r>
          </a:p>
          <a:p>
            <a:pPr marL="0" indent="0">
              <a:buNone/>
            </a:pPr>
            <a:r>
              <a:rPr lang="en-US" sz="1600" dirty="0"/>
              <a:t>	28% of college admissions officers actively look at applicants’ social media profiles during the 	assessments</a:t>
            </a:r>
          </a:p>
          <a:p>
            <a:pPr marL="0" indent="0">
              <a:buNone/>
            </a:pPr>
            <a:endParaRPr lang="en-US" sz="1600" dirty="0"/>
          </a:p>
          <a:p>
            <a:pPr marL="0" indent="0">
              <a:buNone/>
            </a:pPr>
            <a:r>
              <a:rPr lang="en-US" sz="1600" dirty="0"/>
              <a:t>Keep your student resume updated for academic and professional opportunities</a:t>
            </a:r>
          </a:p>
          <a:p>
            <a:endParaRPr lang="en-US" sz="1500" dirty="0"/>
          </a:p>
          <a:p>
            <a:endParaRPr lang="en-US" sz="1500" dirty="0"/>
          </a:p>
        </p:txBody>
      </p:sp>
      <p:cxnSp>
        <p:nvCxnSpPr>
          <p:cNvPr id="17" name="Straight Connector 1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Audio 15">
            <a:hlinkClick r:id="" action="ppaction://media"/>
            <a:extLst>
              <a:ext uri="{FF2B5EF4-FFF2-40B4-BE49-F238E27FC236}">
                <a16:creationId xmlns:a16="http://schemas.microsoft.com/office/drawing/2014/main" id="{3F1A2596-87F7-E989-4168-FBF758A230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87736217"/>
      </p:ext>
    </p:extLst>
  </p:cSld>
  <p:clrMapOvr>
    <a:masterClrMapping/>
  </p:clrMapOvr>
  <mc:AlternateContent xmlns:mc="http://schemas.openxmlformats.org/markup-compatibility/2006">
    <mc:Choice xmlns:p14="http://schemas.microsoft.com/office/powerpoint/2010/main" Requires="p14">
      <p:transition spd="slow" p14:dur="2000" advTm="41267"/>
    </mc:Choice>
    <mc:Fallback>
      <p:transition spd="slow" advTm="412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B9D6A48-385F-8344-CEDC-6390E2C986F2}"/>
              </a:ext>
            </a:extLst>
          </p:cNvPr>
          <p:cNvSpPr>
            <a:spLocks noGrp="1"/>
          </p:cNvSpPr>
          <p:nvPr>
            <p:ph type="title"/>
          </p:nvPr>
        </p:nvSpPr>
        <p:spPr>
          <a:xfrm>
            <a:off x="7239014" y="525982"/>
            <a:ext cx="4282983" cy="1200361"/>
          </a:xfrm>
        </p:spPr>
        <p:txBody>
          <a:bodyPr anchor="b">
            <a:normAutofit/>
          </a:bodyPr>
          <a:lstStyle/>
          <a:p>
            <a:pPr algn="ctr"/>
            <a:r>
              <a:rPr lang="en-US" sz="3600" dirty="0"/>
              <a:t>PSD Financial Opportunities</a:t>
            </a:r>
          </a:p>
        </p:txBody>
      </p:sp>
      <p:sp>
        <p:nvSpPr>
          <p:cNvPr id="24" name="Rectangle 2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575BDE-4A72-3770-EF10-256ECF0A848B}"/>
              </a:ext>
            </a:extLst>
          </p:cNvPr>
          <p:cNvPicPr>
            <a:picLocks noChangeAspect="1"/>
          </p:cNvPicPr>
          <p:nvPr/>
        </p:nvPicPr>
        <p:blipFill>
          <a:blip r:embed="rId4"/>
          <a:stretch>
            <a:fillRect/>
          </a:stretch>
        </p:blipFill>
        <p:spPr>
          <a:xfrm>
            <a:off x="1160769" y="650494"/>
            <a:ext cx="4458968" cy="5324142"/>
          </a:xfrm>
          <a:prstGeom prst="rect">
            <a:avLst/>
          </a:prstGeom>
        </p:spPr>
      </p:pic>
      <p:sp>
        <p:nvSpPr>
          <p:cNvPr id="16" name="Rectangle 15">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A6E1D57-C950-6E27-43A0-4DD2FD2DBE2C}"/>
              </a:ext>
            </a:extLst>
          </p:cNvPr>
          <p:cNvSpPr>
            <a:spLocks noGrp="1"/>
          </p:cNvSpPr>
          <p:nvPr>
            <p:ph idx="1"/>
          </p:nvPr>
        </p:nvSpPr>
        <p:spPr>
          <a:xfrm>
            <a:off x="7239012" y="2031101"/>
            <a:ext cx="4282984" cy="3511943"/>
          </a:xfrm>
        </p:spPr>
        <p:txBody>
          <a:bodyPr anchor="ctr">
            <a:normAutofit/>
          </a:bodyPr>
          <a:lstStyle/>
          <a:p>
            <a:pPr marL="0" indent="0">
              <a:buNone/>
            </a:pPr>
            <a:r>
              <a:rPr lang="en-US" sz="1800" dirty="0">
                <a:hlinkClick r:id="rId5"/>
              </a:rPr>
              <a:t>ASCENT</a:t>
            </a:r>
            <a:r>
              <a:rPr lang="en-US" sz="1800" dirty="0"/>
              <a:t> Program</a:t>
            </a:r>
          </a:p>
          <a:p>
            <a:pPr marL="0" indent="0">
              <a:buNone/>
            </a:pPr>
            <a:r>
              <a:rPr lang="en-US" sz="1800" dirty="0"/>
              <a:t>	9 or more college credits</a:t>
            </a:r>
          </a:p>
          <a:p>
            <a:pPr marL="0" indent="0">
              <a:buNone/>
            </a:pPr>
            <a:r>
              <a:rPr lang="en-US" sz="1800" dirty="0"/>
              <a:t>	2.0 or higher GPA</a:t>
            </a:r>
          </a:p>
          <a:p>
            <a:pPr marL="0" indent="0">
              <a:buNone/>
            </a:pPr>
            <a:r>
              <a:rPr lang="en-US" sz="1800" dirty="0"/>
              <a:t>	Meet all PSD graduation 	standards</a:t>
            </a:r>
          </a:p>
          <a:p>
            <a:pPr marL="0" indent="0">
              <a:buNone/>
            </a:pPr>
            <a:endParaRPr lang="en-US" sz="1800" dirty="0"/>
          </a:p>
          <a:p>
            <a:pPr marL="0" indent="0">
              <a:buNone/>
            </a:pPr>
            <a:r>
              <a:rPr lang="en-US" sz="1800" dirty="0">
                <a:hlinkClick r:id="rId6"/>
              </a:rPr>
              <a:t>TREP</a:t>
            </a:r>
            <a:r>
              <a:rPr lang="en-US" sz="1800" dirty="0"/>
              <a:t> Program</a:t>
            </a:r>
          </a:p>
          <a:p>
            <a:pPr marL="0" indent="0">
              <a:buNone/>
            </a:pPr>
            <a:r>
              <a:rPr lang="en-US" sz="1800" dirty="0"/>
              <a:t>College credit for concurrent enrollment classes</a:t>
            </a:r>
          </a:p>
        </p:txBody>
      </p:sp>
      <p:sp>
        <p:nvSpPr>
          <p:cNvPr id="18" name="Rectangle 17">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Audio 20">
            <a:hlinkClick r:id="" action="ppaction://media"/>
            <a:extLst>
              <a:ext uri="{FF2B5EF4-FFF2-40B4-BE49-F238E27FC236}">
                <a16:creationId xmlns:a16="http://schemas.microsoft.com/office/drawing/2014/main" id="{08BC1ECA-8572-6DB3-87E4-86DD669CD90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56093337"/>
      </p:ext>
    </p:extLst>
  </p:cSld>
  <p:clrMapOvr>
    <a:masterClrMapping/>
  </p:clrMapOvr>
  <mc:AlternateContent xmlns:mc="http://schemas.openxmlformats.org/markup-compatibility/2006">
    <mc:Choice xmlns:p14="http://schemas.microsoft.com/office/powerpoint/2010/main" Requires="p14">
      <p:transition spd="slow" p14:dur="2000" advTm="41730"/>
    </mc:Choice>
    <mc:Fallback>
      <p:transition spd="slow" advTm="4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Freeform: Shape 2056">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C418CBD-7ABB-2F70-9221-E999E6891DCC}"/>
              </a:ext>
            </a:extLst>
          </p:cNvPr>
          <p:cNvSpPr>
            <a:spLocks noGrp="1"/>
          </p:cNvSpPr>
          <p:nvPr>
            <p:ph type="title"/>
          </p:nvPr>
        </p:nvSpPr>
        <p:spPr>
          <a:xfrm>
            <a:off x="1137034" y="609597"/>
            <a:ext cx="9392421" cy="1330841"/>
          </a:xfrm>
        </p:spPr>
        <p:txBody>
          <a:bodyPr>
            <a:normAutofit/>
          </a:bodyPr>
          <a:lstStyle/>
          <a:p>
            <a:r>
              <a:rPr lang="en-US"/>
              <a:t>College Preparation Quiz</a:t>
            </a:r>
          </a:p>
        </p:txBody>
      </p:sp>
      <p:sp>
        <p:nvSpPr>
          <p:cNvPr id="3" name="Content Placeholder 2">
            <a:extLst>
              <a:ext uri="{FF2B5EF4-FFF2-40B4-BE49-F238E27FC236}">
                <a16:creationId xmlns:a16="http://schemas.microsoft.com/office/drawing/2014/main" id="{3850565C-A7E0-A320-87DF-BADCDCFE68DB}"/>
              </a:ext>
            </a:extLst>
          </p:cNvPr>
          <p:cNvSpPr>
            <a:spLocks noGrp="1"/>
          </p:cNvSpPr>
          <p:nvPr>
            <p:ph idx="1"/>
          </p:nvPr>
        </p:nvSpPr>
        <p:spPr>
          <a:xfrm>
            <a:off x="1137034" y="2198362"/>
            <a:ext cx="4958966" cy="3917773"/>
          </a:xfrm>
        </p:spPr>
        <p:txBody>
          <a:bodyPr>
            <a:normAutofit/>
          </a:bodyPr>
          <a:lstStyle/>
          <a:p>
            <a:pPr marL="0" indent="0">
              <a:buNone/>
            </a:pPr>
            <a:r>
              <a:rPr lang="en-US" sz="1900" dirty="0"/>
              <a:t>What percentage of colleges and universities will remain test optional for the 2024-2025 admissions cycle? </a:t>
            </a:r>
          </a:p>
          <a:p>
            <a:pPr marL="0" indent="0">
              <a:buNone/>
            </a:pPr>
            <a:r>
              <a:rPr lang="en-US" sz="1900" dirty="0"/>
              <a:t>How long does the average admissions officer spend reviewing your college application?</a:t>
            </a:r>
          </a:p>
          <a:p>
            <a:pPr marL="0" indent="0">
              <a:buNone/>
            </a:pPr>
            <a:r>
              <a:rPr lang="en-US" sz="1900" dirty="0"/>
              <a:t>Who should I ask for a letter of recommendation?</a:t>
            </a:r>
          </a:p>
          <a:p>
            <a:pPr marL="0" indent="0">
              <a:buNone/>
            </a:pPr>
            <a:r>
              <a:rPr lang="en-US" sz="1900" dirty="0"/>
              <a:t>What was the first college in the state of Colorado?</a:t>
            </a:r>
          </a:p>
          <a:p>
            <a:pPr marL="0" indent="0">
              <a:buNone/>
            </a:pPr>
            <a:r>
              <a:rPr lang="en-US" sz="1900" dirty="0"/>
              <a:t>Which university claims to be the oldest institution of higher education in the United States? </a:t>
            </a:r>
          </a:p>
          <a:p>
            <a:endParaRPr lang="en-US" sz="1900" dirty="0"/>
          </a:p>
        </p:txBody>
      </p:sp>
      <p:pic>
        <p:nvPicPr>
          <p:cNvPr id="2050" name="Picture 2" descr="Top questions to ask before enrolling in an online bachelor's program |  ODUGlobal">
            <a:extLst>
              <a:ext uri="{FF2B5EF4-FFF2-40B4-BE49-F238E27FC236}">
                <a16:creationId xmlns:a16="http://schemas.microsoft.com/office/drawing/2014/main" id="{5E309628-8716-DFF8-B2A6-410ECC34D7E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19367" y="2269493"/>
            <a:ext cx="4788505" cy="3586756"/>
          </a:xfrm>
          <a:prstGeom prst="rect">
            <a:avLst/>
          </a:prstGeom>
          <a:noFill/>
          <a:extLst>
            <a:ext uri="{909E8E84-426E-40DD-AFC4-6F175D3DCCD1}">
              <a14:hiddenFill xmlns:a14="http://schemas.microsoft.com/office/drawing/2010/main">
                <a:solidFill>
                  <a:srgbClr val="FFFFFF"/>
                </a:solidFill>
              </a14:hiddenFill>
            </a:ext>
          </a:extLst>
        </p:spPr>
      </p:pic>
      <p:sp>
        <p:nvSpPr>
          <p:cNvPr id="2059" name="Freeform: Shape 2058">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19706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34" name="Rectangle 103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6" name="Rectangle 103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38" name="Rectangle 103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769822-62A9-8D33-8BA7-4B97DEA5BFD0}"/>
              </a:ext>
            </a:extLst>
          </p:cNvPr>
          <p:cNvSpPr>
            <a:spLocks noGrp="1"/>
          </p:cNvSpPr>
          <p:nvPr>
            <p:ph type="title"/>
          </p:nvPr>
        </p:nvSpPr>
        <p:spPr>
          <a:xfrm>
            <a:off x="1043631" y="873940"/>
            <a:ext cx="5052369" cy="1035781"/>
          </a:xfrm>
        </p:spPr>
        <p:txBody>
          <a:bodyPr anchor="ctr">
            <a:normAutofit fontScale="90000"/>
          </a:bodyPr>
          <a:lstStyle/>
          <a:p>
            <a:pPr algn="ctr"/>
            <a:r>
              <a:rPr lang="en-US" sz="3600" dirty="0"/>
              <a:t>Fort Collins High School Resources</a:t>
            </a:r>
          </a:p>
        </p:txBody>
      </p:sp>
      <p:sp>
        <p:nvSpPr>
          <p:cNvPr id="3" name="Content Placeholder 2">
            <a:extLst>
              <a:ext uri="{FF2B5EF4-FFF2-40B4-BE49-F238E27FC236}">
                <a16:creationId xmlns:a16="http://schemas.microsoft.com/office/drawing/2014/main" id="{41BA7661-DFA1-D897-D8FE-CD741E5FBBFF}"/>
              </a:ext>
            </a:extLst>
          </p:cNvPr>
          <p:cNvSpPr>
            <a:spLocks noGrp="1"/>
          </p:cNvSpPr>
          <p:nvPr>
            <p:ph idx="1"/>
          </p:nvPr>
        </p:nvSpPr>
        <p:spPr>
          <a:xfrm>
            <a:off x="1045029" y="2524721"/>
            <a:ext cx="4991629" cy="3677123"/>
          </a:xfrm>
        </p:spPr>
        <p:txBody>
          <a:bodyPr anchor="ctr">
            <a:normAutofit/>
          </a:bodyPr>
          <a:lstStyle/>
          <a:p>
            <a:pPr marL="0" indent="0">
              <a:buNone/>
            </a:pPr>
            <a:endParaRPr lang="en-US" sz="1800" dirty="0"/>
          </a:p>
          <a:p>
            <a:pPr marL="0" indent="0">
              <a:buNone/>
            </a:pPr>
            <a:r>
              <a:rPr lang="en-US" sz="1800" dirty="0">
                <a:hlinkClick r:id="rId4"/>
              </a:rPr>
              <a:t>College Application Process</a:t>
            </a:r>
            <a:endParaRPr lang="en-US" sz="1800" dirty="0"/>
          </a:p>
          <a:p>
            <a:pPr marL="0" indent="0">
              <a:buNone/>
            </a:pPr>
            <a:endParaRPr lang="en-US" sz="1800" dirty="0"/>
          </a:p>
          <a:p>
            <a:pPr marL="0" indent="0">
              <a:buNone/>
            </a:pPr>
            <a:r>
              <a:rPr lang="en-US" sz="1800" dirty="0"/>
              <a:t>College Visits: </a:t>
            </a:r>
            <a:r>
              <a:rPr lang="en-US" sz="1800" dirty="0">
                <a:hlinkClick r:id="rId5"/>
              </a:rPr>
              <a:t>What to Do &amp; What to Ask</a:t>
            </a:r>
            <a:endParaRPr lang="en-US" sz="1800" dirty="0"/>
          </a:p>
          <a:p>
            <a:pPr marL="0" indent="0">
              <a:buNone/>
            </a:pPr>
            <a:endParaRPr lang="en-US" sz="1800" dirty="0"/>
          </a:p>
          <a:p>
            <a:pPr marL="0" indent="0">
              <a:buNone/>
            </a:pPr>
            <a:r>
              <a:rPr lang="en-US" sz="1800" dirty="0">
                <a:hlinkClick r:id="rId5"/>
              </a:rPr>
              <a:t>Questions to Ask College Representatives</a:t>
            </a:r>
            <a:endParaRPr lang="en-US" sz="1800" dirty="0"/>
          </a:p>
          <a:p>
            <a:pPr marL="0" indent="0">
              <a:buNone/>
            </a:pPr>
            <a:endParaRPr lang="en-US" sz="1800" dirty="0"/>
          </a:p>
          <a:p>
            <a:pPr marL="0" indent="0">
              <a:buNone/>
            </a:pPr>
            <a:r>
              <a:rPr lang="en-US" sz="1800" dirty="0">
                <a:hlinkClick r:id="rId6"/>
              </a:rPr>
              <a:t>Paying for College</a:t>
            </a:r>
            <a:endParaRPr lang="en-US" sz="1800" dirty="0"/>
          </a:p>
          <a:p>
            <a:pPr marL="0" indent="0">
              <a:buNone/>
            </a:pPr>
            <a:endParaRPr lang="en-US" sz="1800" dirty="0"/>
          </a:p>
          <a:p>
            <a:pPr marL="0" indent="0">
              <a:buNone/>
            </a:pPr>
            <a:endParaRPr lang="en-US" sz="1800" dirty="0"/>
          </a:p>
        </p:txBody>
      </p:sp>
      <p:sp>
        <p:nvSpPr>
          <p:cNvPr id="1040" name="Rectangle 1039">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Traditions | Fort Collins High School">
            <a:extLst>
              <a:ext uri="{FF2B5EF4-FFF2-40B4-BE49-F238E27FC236}">
                <a16:creationId xmlns:a16="http://schemas.microsoft.com/office/drawing/2014/main" id="{7E9E2BFD-B2F0-44B9-037D-4BDFC82591AD}"/>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6930493" y="2053951"/>
            <a:ext cx="4223252" cy="2810382"/>
          </a:xfrm>
          <a:prstGeom prst="rect">
            <a:avLst/>
          </a:prstGeom>
          <a:noFill/>
          <a:extLst>
            <a:ext uri="{909E8E84-426E-40DD-AFC4-6F175D3DCCD1}">
              <a14:hiddenFill xmlns:a14="http://schemas.microsoft.com/office/drawing/2010/main">
                <a:solidFill>
                  <a:srgbClr val="FFFFFF"/>
                </a:solidFill>
              </a14:hiddenFill>
            </a:ext>
          </a:extLst>
        </p:spPr>
      </p:pic>
      <p:cxnSp>
        <p:nvCxnSpPr>
          <p:cNvPr id="1042" name="Straight Connector 1041">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4" name="Audio 13">
            <a:hlinkClick r:id="" action="ppaction://media"/>
            <a:extLst>
              <a:ext uri="{FF2B5EF4-FFF2-40B4-BE49-F238E27FC236}">
                <a16:creationId xmlns:a16="http://schemas.microsoft.com/office/drawing/2014/main" id="{F4A376F4-DDBC-7739-5B2C-F9C96BF6092C}"/>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261538075"/>
      </p:ext>
    </p:extLst>
  </p:cSld>
  <p:clrMapOvr>
    <a:masterClrMapping/>
  </p:clrMapOvr>
  <mc:AlternateContent xmlns:mc="http://schemas.openxmlformats.org/markup-compatibility/2006">
    <mc:Choice xmlns:p14="http://schemas.microsoft.com/office/powerpoint/2010/main" Requires="p14">
      <p:transition spd="slow" p14:dur="2000" advTm="29457"/>
    </mc:Choice>
    <mc:Fallback>
      <p:transition spd="slow" advTm="294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4" name="Slide Background">
            <a:extLst>
              <a:ext uri="{FF2B5EF4-FFF2-40B4-BE49-F238E27FC236}">
                <a16:creationId xmlns:a16="http://schemas.microsoft.com/office/drawing/2014/main" id="{7DE220E6-BA55-4F04-B3C4-F4985F3E7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66" name="tint">
            <a:extLst>
              <a:ext uri="{FF2B5EF4-FFF2-40B4-BE49-F238E27FC236}">
                <a16:creationId xmlns:a16="http://schemas.microsoft.com/office/drawing/2014/main" id="{5AE190BC-D2FD-433E-AB89-0DF68EFD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5644" y="0"/>
            <a:ext cx="1046356" cy="6858000"/>
          </a:xfrm>
          <a:prstGeom prst="rect">
            <a:avLst/>
          </a:prstGeom>
          <a:solidFill>
            <a:schemeClr val="bg2">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2068" name="Rectangle 2067">
            <a:extLst>
              <a:ext uri="{FF2B5EF4-FFF2-40B4-BE49-F238E27FC236}">
                <a16:creationId xmlns:a16="http://schemas.microsoft.com/office/drawing/2014/main" id="{43E8FEA2-54EE-4F84-B5DB-A055A7D80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6444" y="0"/>
            <a:ext cx="6075554" cy="6858000"/>
          </a:xfrm>
          <a:prstGeom prst="rect">
            <a:avLst/>
          </a:prstGeom>
          <a:ln>
            <a:noFill/>
          </a:ln>
          <a:effectLst>
            <a:outerShdw blurRad="508000" dist="190500" dir="5460000" sx="93000" sy="93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70DFE7-993B-E774-0E6E-02E976E57E08}"/>
              </a:ext>
            </a:extLst>
          </p:cNvPr>
          <p:cNvSpPr>
            <a:spLocks noGrp="1"/>
          </p:cNvSpPr>
          <p:nvPr>
            <p:ph type="title"/>
          </p:nvPr>
        </p:nvSpPr>
        <p:spPr>
          <a:xfrm>
            <a:off x="0" y="-77118"/>
            <a:ext cx="6116442" cy="3635566"/>
          </a:xfrm>
        </p:spPr>
        <p:txBody>
          <a:bodyPr anchor="ctr">
            <a:normAutofit/>
          </a:bodyPr>
          <a:lstStyle/>
          <a:p>
            <a:pPr algn="ctr"/>
            <a:r>
              <a:rPr lang="en-US" sz="6000" dirty="0"/>
              <a:t>Agenda</a:t>
            </a:r>
          </a:p>
        </p:txBody>
      </p:sp>
      <p:sp>
        <p:nvSpPr>
          <p:cNvPr id="3" name="Content Placeholder 2">
            <a:extLst>
              <a:ext uri="{FF2B5EF4-FFF2-40B4-BE49-F238E27FC236}">
                <a16:creationId xmlns:a16="http://schemas.microsoft.com/office/drawing/2014/main" id="{5AB48A29-B71A-42A0-3AF4-4702F8820AE7}"/>
              </a:ext>
            </a:extLst>
          </p:cNvPr>
          <p:cNvSpPr>
            <a:spLocks noGrp="1"/>
          </p:cNvSpPr>
          <p:nvPr>
            <p:ph idx="1"/>
          </p:nvPr>
        </p:nvSpPr>
        <p:spPr>
          <a:xfrm>
            <a:off x="6816432" y="385591"/>
            <a:ext cx="5092802" cy="6213514"/>
          </a:xfrm>
        </p:spPr>
        <p:txBody>
          <a:bodyPr anchor="ctr">
            <a:noAutofit/>
          </a:bodyPr>
          <a:lstStyle/>
          <a:p>
            <a:pPr marL="0" indent="0">
              <a:buNone/>
            </a:pPr>
            <a:r>
              <a:rPr lang="en-US" sz="1400" b="1" dirty="0"/>
              <a:t>Phase 1: What To Do Now (April – May)</a:t>
            </a:r>
          </a:p>
          <a:p>
            <a:pPr marL="0" indent="0">
              <a:buNone/>
            </a:pPr>
            <a:r>
              <a:rPr lang="en-US" sz="1400" dirty="0"/>
              <a:t>	SAT/ACT School and National Testing Opportunities</a:t>
            </a:r>
          </a:p>
          <a:p>
            <a:pPr marL="0" indent="0">
              <a:buNone/>
            </a:pPr>
            <a:r>
              <a:rPr lang="en-US" sz="1400" dirty="0"/>
              <a:t>	Exploring College Fit Factors</a:t>
            </a:r>
          </a:p>
          <a:p>
            <a:pPr marL="0" indent="0">
              <a:buNone/>
            </a:pPr>
            <a:r>
              <a:rPr lang="en-US" sz="1400" dirty="0"/>
              <a:t>	College Representative Visits to FCHS</a:t>
            </a:r>
          </a:p>
          <a:p>
            <a:pPr marL="0" indent="0">
              <a:buNone/>
            </a:pPr>
            <a:r>
              <a:rPr lang="en-US" sz="1400" dirty="0"/>
              <a:t>	PSD Case Study &amp; College Fair</a:t>
            </a:r>
          </a:p>
          <a:p>
            <a:pPr marL="0" indent="0">
              <a:buNone/>
            </a:pPr>
            <a:r>
              <a:rPr lang="en-US" sz="1400" dirty="0"/>
              <a:t>	</a:t>
            </a:r>
          </a:p>
          <a:p>
            <a:pPr marL="0" indent="0">
              <a:buNone/>
            </a:pPr>
            <a:r>
              <a:rPr lang="en-US" sz="1400" b="1" dirty="0"/>
              <a:t>Phase 2: Summer Planning (June – July)</a:t>
            </a:r>
          </a:p>
          <a:p>
            <a:pPr marL="0" indent="0">
              <a:buNone/>
            </a:pPr>
            <a:r>
              <a:rPr lang="en-US" sz="1400" dirty="0"/>
              <a:t>	Common Application</a:t>
            </a:r>
          </a:p>
          <a:p>
            <a:pPr marL="0" indent="0">
              <a:buNone/>
            </a:pPr>
            <a:r>
              <a:rPr lang="en-US" sz="1400" dirty="0"/>
              <a:t>	Visiting College Campuses</a:t>
            </a:r>
          </a:p>
          <a:p>
            <a:pPr marL="0" indent="0">
              <a:buNone/>
            </a:pPr>
            <a:r>
              <a:rPr lang="en-US" sz="1400" dirty="0"/>
              <a:t>	Creating a Balanced List</a:t>
            </a:r>
          </a:p>
          <a:p>
            <a:pPr marL="0" indent="0">
              <a:buNone/>
            </a:pPr>
            <a:r>
              <a:rPr lang="en-US" sz="1400" dirty="0"/>
              <a:t>	Poudre School District College Boot Camp</a:t>
            </a:r>
          </a:p>
          <a:p>
            <a:pPr marL="0" indent="0">
              <a:buNone/>
            </a:pPr>
            <a:endParaRPr lang="en-US" sz="1400" dirty="0"/>
          </a:p>
          <a:p>
            <a:pPr marL="0" indent="0">
              <a:buNone/>
            </a:pPr>
            <a:r>
              <a:rPr lang="en-US" sz="1400" b="1" dirty="0"/>
              <a:t>Phase 3: Senior Year (August – September)</a:t>
            </a:r>
          </a:p>
          <a:p>
            <a:pPr marL="0" indent="0">
              <a:buNone/>
            </a:pPr>
            <a:r>
              <a:rPr lang="en-US" sz="1400" dirty="0"/>
              <a:t>	Academic Scheduling Expectations </a:t>
            </a:r>
          </a:p>
          <a:p>
            <a:pPr marL="0" indent="0">
              <a:buNone/>
            </a:pPr>
            <a:r>
              <a:rPr lang="en-US" sz="1400" dirty="0"/>
              <a:t>	ASCENT &amp; TREP Applications</a:t>
            </a:r>
          </a:p>
          <a:p>
            <a:pPr marL="0" indent="0">
              <a:buNone/>
            </a:pPr>
            <a:r>
              <a:rPr lang="en-US" sz="1400" dirty="0"/>
              <a:t>	FAFSA &amp; CASFA Processes</a:t>
            </a:r>
          </a:p>
          <a:p>
            <a:pPr marL="0" indent="0">
              <a:buNone/>
            </a:pPr>
            <a:r>
              <a:rPr lang="en-US" sz="1400" dirty="0"/>
              <a:t>	FRCC &amp; AP Class Transcripts</a:t>
            </a:r>
          </a:p>
        </p:txBody>
      </p:sp>
      <p:pic>
        <p:nvPicPr>
          <p:cNvPr id="4098" name="Picture 2" descr="Home | Fort Collins High School">
            <a:extLst>
              <a:ext uri="{FF2B5EF4-FFF2-40B4-BE49-F238E27FC236}">
                <a16:creationId xmlns:a16="http://schemas.microsoft.com/office/drawing/2014/main" id="{73926945-F01E-9A3B-296C-68A281FD1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7126" y="2935389"/>
            <a:ext cx="2062190" cy="2087186"/>
          </a:xfrm>
          <a:prstGeom prst="rect">
            <a:avLst/>
          </a:prstGeom>
          <a:noFill/>
          <a:extLst>
            <a:ext uri="{909E8E84-426E-40DD-AFC4-6F175D3DCCD1}">
              <a14:hiddenFill xmlns:a14="http://schemas.microsoft.com/office/drawing/2010/main">
                <a:solidFill>
                  <a:srgbClr val="FFFFFF"/>
                </a:solidFill>
              </a14:hiddenFill>
            </a:ext>
          </a:extLst>
        </p:spPr>
      </p:pic>
      <p:pic>
        <p:nvPicPr>
          <p:cNvPr id="2050" name="Audio 2049">
            <a:hlinkClick r:id="" action="ppaction://media"/>
            <a:extLst>
              <a:ext uri="{FF2B5EF4-FFF2-40B4-BE49-F238E27FC236}">
                <a16:creationId xmlns:a16="http://schemas.microsoft.com/office/drawing/2014/main" id="{A3B8C502-9035-575A-CD21-40855F0A533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7184968"/>
      </p:ext>
    </p:extLst>
  </p:cSld>
  <p:clrMapOvr>
    <a:masterClrMapping/>
  </p:clrMapOvr>
  <mc:AlternateContent xmlns:mc="http://schemas.openxmlformats.org/markup-compatibility/2006">
    <mc:Choice xmlns:p14="http://schemas.microsoft.com/office/powerpoint/2010/main" Requires="p14">
      <p:transition spd="slow" p14:dur="2000" advTm="14890"/>
    </mc:Choice>
    <mc:Fallback>
      <p:transition spd="slow" advTm="14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5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81" name="Group 3080">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3082" name="Rectangle 3081">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4" name="Rectangle 3083">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86" name="Rectangle 3085">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852269-8A6F-A5F6-0FAF-4CBBACE45938}"/>
              </a:ext>
            </a:extLst>
          </p:cNvPr>
          <p:cNvSpPr>
            <a:spLocks noGrp="1"/>
          </p:cNvSpPr>
          <p:nvPr>
            <p:ph type="title"/>
          </p:nvPr>
        </p:nvSpPr>
        <p:spPr>
          <a:xfrm>
            <a:off x="1043631" y="873940"/>
            <a:ext cx="5052369" cy="1035781"/>
          </a:xfrm>
        </p:spPr>
        <p:txBody>
          <a:bodyPr anchor="ctr">
            <a:normAutofit/>
          </a:bodyPr>
          <a:lstStyle/>
          <a:p>
            <a:pPr algn="ctr"/>
            <a:r>
              <a:rPr lang="en-US" sz="3300" dirty="0"/>
              <a:t>What To Do Now</a:t>
            </a:r>
          </a:p>
        </p:txBody>
      </p:sp>
      <p:sp>
        <p:nvSpPr>
          <p:cNvPr id="3" name="Content Placeholder 2">
            <a:extLst>
              <a:ext uri="{FF2B5EF4-FFF2-40B4-BE49-F238E27FC236}">
                <a16:creationId xmlns:a16="http://schemas.microsoft.com/office/drawing/2014/main" id="{2D83A4C0-3C65-FB4A-5700-98BE03CC20F2}"/>
              </a:ext>
            </a:extLst>
          </p:cNvPr>
          <p:cNvSpPr>
            <a:spLocks noGrp="1"/>
          </p:cNvSpPr>
          <p:nvPr>
            <p:ph idx="1"/>
          </p:nvPr>
        </p:nvSpPr>
        <p:spPr>
          <a:xfrm>
            <a:off x="535670" y="2316420"/>
            <a:ext cx="6180629" cy="4292124"/>
          </a:xfrm>
        </p:spPr>
        <p:txBody>
          <a:bodyPr anchor="ctr">
            <a:normAutofit fontScale="92500" lnSpcReduction="20000"/>
          </a:bodyPr>
          <a:lstStyle/>
          <a:p>
            <a:pPr marL="0" indent="0">
              <a:buNone/>
            </a:pPr>
            <a:endParaRPr lang="en-US" sz="1400" dirty="0"/>
          </a:p>
          <a:p>
            <a:pPr marL="0" indent="0" algn="ctr">
              <a:buNone/>
            </a:pPr>
            <a:r>
              <a:rPr lang="en-US" sz="1700" b="1" dirty="0"/>
              <a:t>SAT &amp; ACT National Testing</a:t>
            </a:r>
          </a:p>
          <a:p>
            <a:pPr marL="0" indent="0">
              <a:lnSpc>
                <a:spcPct val="120000"/>
              </a:lnSpc>
              <a:buNone/>
            </a:pPr>
            <a:r>
              <a:rPr lang="en-US" sz="1400" dirty="0"/>
              <a:t>The Colorado state SAT will be offered to all juniors on Tuesday, April 16</a:t>
            </a:r>
            <a:r>
              <a:rPr lang="en-US" sz="1400" baseline="30000" dirty="0"/>
              <a:t>th</a:t>
            </a:r>
            <a:r>
              <a:rPr lang="en-US" sz="1400" dirty="0"/>
              <a:t> at Fort Collins High School</a:t>
            </a:r>
          </a:p>
          <a:p>
            <a:pPr marL="0" indent="0">
              <a:buNone/>
            </a:pPr>
            <a:endParaRPr lang="en-US" sz="1400" dirty="0"/>
          </a:p>
          <a:p>
            <a:pPr marL="0" indent="0">
              <a:buNone/>
            </a:pPr>
            <a:r>
              <a:rPr lang="en-US" sz="1400" dirty="0"/>
              <a:t>The April 2024 testing will be an electronic format (2 hrs. 14 mins)</a:t>
            </a:r>
          </a:p>
          <a:p>
            <a:pPr marL="0" indent="0">
              <a:buNone/>
            </a:pPr>
            <a:r>
              <a:rPr lang="en-US" sz="1400" dirty="0"/>
              <a:t>	Reading and Writing – 64 minutes</a:t>
            </a:r>
          </a:p>
          <a:p>
            <a:pPr marL="0" indent="0">
              <a:buNone/>
            </a:pPr>
            <a:r>
              <a:rPr lang="en-US" sz="1400" dirty="0"/>
              <a:t>	Math – 70 minutes</a:t>
            </a:r>
          </a:p>
          <a:p>
            <a:pPr marL="0" indent="0">
              <a:buNone/>
            </a:pPr>
            <a:endParaRPr lang="en-US" sz="1400" dirty="0"/>
          </a:p>
          <a:p>
            <a:pPr marL="0" indent="0">
              <a:lnSpc>
                <a:spcPct val="120000"/>
              </a:lnSpc>
              <a:buNone/>
            </a:pPr>
            <a:r>
              <a:rPr lang="en-US" sz="1400" dirty="0"/>
              <a:t>Students may take the SAT as national testing centers, including Windsor Charter Academy.</a:t>
            </a:r>
          </a:p>
          <a:p>
            <a:pPr marL="0" indent="0">
              <a:buNone/>
            </a:pPr>
            <a:r>
              <a:rPr lang="en-US" sz="1400" dirty="0"/>
              <a:t>	$60 registration fee</a:t>
            </a:r>
          </a:p>
          <a:p>
            <a:pPr marL="0" indent="0">
              <a:buNone/>
            </a:pPr>
            <a:r>
              <a:rPr lang="en-US" sz="1400" dirty="0"/>
              <a:t>	</a:t>
            </a:r>
          </a:p>
          <a:p>
            <a:pPr marL="0" indent="0">
              <a:buNone/>
            </a:pPr>
            <a:r>
              <a:rPr lang="en-US" sz="1400" dirty="0"/>
              <a:t>Score reporting options for the 2024-2025 admissions cycle</a:t>
            </a:r>
          </a:p>
          <a:p>
            <a:pPr marL="0" indent="0">
              <a:buNone/>
            </a:pPr>
            <a:r>
              <a:rPr lang="en-US" sz="1400" dirty="0"/>
              <a:t>	</a:t>
            </a:r>
            <a:r>
              <a:rPr lang="en-US" sz="1400" dirty="0">
                <a:hlinkClick r:id="rId4"/>
              </a:rPr>
              <a:t>Test Optional Details </a:t>
            </a:r>
            <a:r>
              <a:rPr lang="en-US" sz="1400" dirty="0"/>
              <a:t>– Colorado Schools</a:t>
            </a:r>
          </a:p>
          <a:p>
            <a:pPr marL="0" indent="0">
              <a:buNone/>
            </a:pPr>
            <a:r>
              <a:rPr lang="en-US" sz="1400" dirty="0"/>
              <a:t>	</a:t>
            </a:r>
            <a:r>
              <a:rPr lang="en-US" sz="1400" dirty="0" err="1">
                <a:hlinkClick r:id="rId5"/>
              </a:rPr>
              <a:t>FairTest</a:t>
            </a:r>
            <a:r>
              <a:rPr lang="en-US" sz="1400" dirty="0"/>
              <a:t> – list of test-optional colleges</a:t>
            </a:r>
          </a:p>
          <a:p>
            <a:pPr marL="0" indent="0">
              <a:buNone/>
            </a:pPr>
            <a:endParaRPr lang="en-US" sz="1300" dirty="0"/>
          </a:p>
          <a:p>
            <a:pPr marL="0" indent="0">
              <a:buNone/>
            </a:pPr>
            <a:endParaRPr lang="en-US" sz="1300" dirty="0"/>
          </a:p>
        </p:txBody>
      </p:sp>
      <p:sp>
        <p:nvSpPr>
          <p:cNvPr id="3088" name="Rectangle 3087">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College Board to pay $750,000 for violating New York students' privacy  rights">
            <a:extLst>
              <a:ext uri="{FF2B5EF4-FFF2-40B4-BE49-F238E27FC236}">
                <a16:creationId xmlns:a16="http://schemas.microsoft.com/office/drawing/2014/main" id="{6023E9C5-C59E-2E87-D88F-0F04D9BF3F50}"/>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6930493" y="1991209"/>
            <a:ext cx="4223252" cy="2935866"/>
          </a:xfrm>
          <a:prstGeom prst="rect">
            <a:avLst/>
          </a:prstGeom>
          <a:noFill/>
          <a:extLst>
            <a:ext uri="{909E8E84-426E-40DD-AFC4-6F175D3DCCD1}">
              <a14:hiddenFill xmlns:a14="http://schemas.microsoft.com/office/drawing/2010/main">
                <a:solidFill>
                  <a:srgbClr val="FFFFFF"/>
                </a:solidFill>
              </a14:hiddenFill>
            </a:ext>
          </a:extLst>
        </p:spPr>
      </p:pic>
      <p:cxnSp>
        <p:nvCxnSpPr>
          <p:cNvPr id="3090" name="Straight Connector 308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9" name="Audio 18">
            <a:hlinkClick r:id="" action="ppaction://media"/>
            <a:extLst>
              <a:ext uri="{FF2B5EF4-FFF2-40B4-BE49-F238E27FC236}">
                <a16:creationId xmlns:a16="http://schemas.microsoft.com/office/drawing/2014/main" id="{A2B429AC-AE3E-ED9E-04F0-A46F2AE0795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84004369"/>
      </p:ext>
    </p:extLst>
  </p:cSld>
  <p:clrMapOvr>
    <a:masterClrMapping/>
  </p:clrMapOvr>
  <mc:AlternateContent xmlns:mc="http://schemas.openxmlformats.org/markup-compatibility/2006">
    <mc:Choice xmlns:p14="http://schemas.microsoft.com/office/powerpoint/2010/main" Requires="p14">
      <p:transition spd="slow" p14:dur="2000" advTm="37512"/>
    </mc:Choice>
    <mc:Fallback>
      <p:transition spd="slow" advTm="37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90AF1C-E393-7045-E332-96F677DEB6DE}"/>
              </a:ext>
            </a:extLst>
          </p:cNvPr>
          <p:cNvSpPr>
            <a:spLocks noGrp="1"/>
          </p:cNvSpPr>
          <p:nvPr>
            <p:ph type="title"/>
          </p:nvPr>
        </p:nvSpPr>
        <p:spPr>
          <a:xfrm>
            <a:off x="793662" y="386930"/>
            <a:ext cx="10066122" cy="1298448"/>
          </a:xfrm>
        </p:spPr>
        <p:txBody>
          <a:bodyPr anchor="b">
            <a:normAutofit/>
          </a:bodyPr>
          <a:lstStyle/>
          <a:p>
            <a:pPr algn="ctr"/>
            <a:r>
              <a:rPr lang="en-US" sz="4800" dirty="0"/>
              <a:t>College Fit Factors</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E66B7EC-01A6-9F1F-EA06-FFF843EF1BCE}"/>
              </a:ext>
            </a:extLst>
          </p:cNvPr>
          <p:cNvSpPr>
            <a:spLocks noGrp="1"/>
          </p:cNvSpPr>
          <p:nvPr>
            <p:ph idx="1"/>
          </p:nvPr>
        </p:nvSpPr>
        <p:spPr>
          <a:xfrm>
            <a:off x="793661" y="2599508"/>
            <a:ext cx="4530898" cy="3871561"/>
          </a:xfrm>
        </p:spPr>
        <p:txBody>
          <a:bodyPr anchor="ctr">
            <a:normAutofit/>
          </a:bodyPr>
          <a:lstStyle/>
          <a:p>
            <a:pPr marL="0" indent="0">
              <a:buNone/>
            </a:pPr>
            <a:r>
              <a:rPr lang="en-US" sz="1700" dirty="0"/>
              <a:t>How do you start finding colleges and universities that best fit you?</a:t>
            </a:r>
          </a:p>
          <a:p>
            <a:pPr marL="914400" lvl="1" indent="-457200">
              <a:buAutoNum type="arabicParenR"/>
            </a:pPr>
            <a:r>
              <a:rPr lang="en-US" sz="1700" dirty="0"/>
              <a:t>Public vs. Private</a:t>
            </a:r>
          </a:p>
          <a:p>
            <a:pPr marL="914400" lvl="1" indent="-457200">
              <a:buAutoNum type="arabicParenR"/>
            </a:pPr>
            <a:r>
              <a:rPr lang="en-US" sz="1700" dirty="0"/>
              <a:t>Financial Aid Opportunities / Loans</a:t>
            </a:r>
          </a:p>
          <a:p>
            <a:pPr marL="914400" lvl="1" indent="-457200">
              <a:buAutoNum type="arabicParenR"/>
            </a:pPr>
            <a:r>
              <a:rPr lang="en-US" sz="1700" dirty="0"/>
              <a:t>Location, Location, Location</a:t>
            </a:r>
          </a:p>
          <a:p>
            <a:pPr marL="914400" lvl="1" indent="-457200">
              <a:buAutoNum type="arabicParenR"/>
            </a:pPr>
            <a:r>
              <a:rPr lang="en-US" sz="1700" dirty="0"/>
              <a:t>Size</a:t>
            </a:r>
          </a:p>
          <a:p>
            <a:pPr marL="914400" lvl="1" indent="-457200">
              <a:buAutoNum type="arabicParenR"/>
            </a:pPr>
            <a:r>
              <a:rPr lang="en-US" sz="1700" dirty="0"/>
              <a:t>Diversity, Accessibility, &amp; Climate</a:t>
            </a:r>
          </a:p>
          <a:p>
            <a:pPr marL="914400" lvl="1" indent="-457200">
              <a:buAutoNum type="arabicParenR"/>
            </a:pPr>
            <a:r>
              <a:rPr lang="en-US" sz="1700" dirty="0"/>
              <a:t>Research / Internship Opportunities</a:t>
            </a:r>
          </a:p>
          <a:p>
            <a:pPr marL="914400" lvl="1" indent="-457200">
              <a:buAutoNum type="arabicParenR"/>
            </a:pPr>
            <a:endParaRPr lang="en-US" sz="1700" dirty="0"/>
          </a:p>
          <a:p>
            <a:pPr marL="0" indent="0">
              <a:buNone/>
            </a:pPr>
            <a:r>
              <a:rPr lang="en-US" sz="1700" dirty="0"/>
              <a:t>College Board </a:t>
            </a:r>
            <a:r>
              <a:rPr lang="en-US" sz="1700" i="1" dirty="0">
                <a:hlinkClick r:id="rId4"/>
              </a:rPr>
              <a:t>Big Future</a:t>
            </a:r>
            <a:endParaRPr lang="en-US" sz="1700" i="1" dirty="0"/>
          </a:p>
          <a:p>
            <a:pPr marL="0" indent="0">
              <a:buNone/>
            </a:pPr>
            <a:r>
              <a:rPr lang="en-US" sz="1700" dirty="0"/>
              <a:t>The Princeton Review </a:t>
            </a:r>
            <a:r>
              <a:rPr lang="en-US" sz="1700" i="1" dirty="0">
                <a:hlinkClick r:id="rId5"/>
              </a:rPr>
              <a:t>Find Your College</a:t>
            </a:r>
            <a:endParaRPr lang="en-US" sz="1700" i="1" dirty="0"/>
          </a:p>
          <a:p>
            <a:pPr marL="0" indent="0">
              <a:buNone/>
            </a:pPr>
            <a:r>
              <a:rPr lang="en-US" sz="1700" dirty="0" err="1"/>
              <a:t>Xello</a:t>
            </a:r>
            <a:r>
              <a:rPr lang="en-US" sz="1700" i="1" dirty="0"/>
              <a:t> </a:t>
            </a:r>
            <a:r>
              <a:rPr lang="en-US" sz="1700" i="1" dirty="0">
                <a:hlinkClick r:id="rId6"/>
              </a:rPr>
              <a:t>College Exploration</a:t>
            </a:r>
            <a:endParaRPr lang="en-US" sz="1700" i="1" dirty="0"/>
          </a:p>
          <a:p>
            <a:pPr marL="914400" lvl="1" indent="-457200">
              <a:buAutoNum type="arabicParenR"/>
            </a:pPr>
            <a:endParaRPr lang="en-US" sz="1700" dirty="0"/>
          </a:p>
          <a:p>
            <a:pPr marL="914400" lvl="1" indent="-457200">
              <a:buAutoNum type="arabicParenR"/>
            </a:pPr>
            <a:endParaRPr lang="en-US" sz="1700" dirty="0"/>
          </a:p>
        </p:txBody>
      </p:sp>
      <p:pic>
        <p:nvPicPr>
          <p:cNvPr id="5" name="Picture 4" descr="A screenshot of a web page&#10;&#10;Description automatically generated">
            <a:extLst>
              <a:ext uri="{FF2B5EF4-FFF2-40B4-BE49-F238E27FC236}">
                <a16:creationId xmlns:a16="http://schemas.microsoft.com/office/drawing/2014/main" id="{5FA5EC7B-87AA-67D5-99A6-89CCCFFA7668}"/>
              </a:ext>
            </a:extLst>
          </p:cNvPr>
          <p:cNvPicPr>
            <a:picLocks noChangeAspect="1"/>
          </p:cNvPicPr>
          <p:nvPr/>
        </p:nvPicPr>
        <p:blipFill>
          <a:blip r:embed="rId7"/>
          <a:stretch>
            <a:fillRect/>
          </a:stretch>
        </p:blipFill>
        <p:spPr>
          <a:xfrm>
            <a:off x="5911532" y="3169689"/>
            <a:ext cx="5150277" cy="2343375"/>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Audio 12">
            <a:hlinkClick r:id="" action="ppaction://media"/>
            <a:extLst>
              <a:ext uri="{FF2B5EF4-FFF2-40B4-BE49-F238E27FC236}">
                <a16:creationId xmlns:a16="http://schemas.microsoft.com/office/drawing/2014/main" id="{6261EF5A-0DA1-8F26-837F-C40FF2E0E66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3711413"/>
      </p:ext>
    </p:extLst>
  </p:cSld>
  <p:clrMapOvr>
    <a:masterClrMapping/>
  </p:clrMapOvr>
  <mc:AlternateContent xmlns:mc="http://schemas.openxmlformats.org/markup-compatibility/2006">
    <mc:Choice xmlns:p14="http://schemas.microsoft.com/office/powerpoint/2010/main" Requires="p14">
      <p:transition spd="slow" p14:dur="2000" advTm="56200"/>
    </mc:Choice>
    <mc:Fallback>
      <p:transition spd="slow" advTm="56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0" name="Rectangle 4109">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12" name="Freeform: Shape 4111">
            <a:extLst>
              <a:ext uri="{FF2B5EF4-FFF2-40B4-BE49-F238E27FC236}">
                <a16:creationId xmlns:a16="http://schemas.microsoft.com/office/drawing/2014/main" id="{041C67D0-A496-4B86-BF61-263FF9EFD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114" name="Right Triangle 4113">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6" name="Rectangle 4115">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0D61E0-1068-3C10-2EE4-125C0AA76099}"/>
              </a:ext>
            </a:extLst>
          </p:cNvPr>
          <p:cNvSpPr>
            <a:spLocks noGrp="1"/>
          </p:cNvSpPr>
          <p:nvPr>
            <p:ph type="title"/>
          </p:nvPr>
        </p:nvSpPr>
        <p:spPr>
          <a:xfrm>
            <a:off x="5780700" y="1188637"/>
            <a:ext cx="5327272" cy="783382"/>
          </a:xfrm>
        </p:spPr>
        <p:txBody>
          <a:bodyPr>
            <a:normAutofit fontScale="90000"/>
          </a:bodyPr>
          <a:lstStyle/>
          <a:p>
            <a:br>
              <a:rPr lang="en-US" sz="3400" dirty="0"/>
            </a:br>
            <a:br>
              <a:rPr lang="en-US" sz="3400" dirty="0"/>
            </a:br>
            <a:r>
              <a:rPr lang="en-US" sz="3400" dirty="0"/>
              <a:t>College Representative Visits</a:t>
            </a:r>
          </a:p>
        </p:txBody>
      </p:sp>
      <p:pic>
        <p:nvPicPr>
          <p:cNvPr id="5" name="Picture 4">
            <a:extLst>
              <a:ext uri="{FF2B5EF4-FFF2-40B4-BE49-F238E27FC236}">
                <a16:creationId xmlns:a16="http://schemas.microsoft.com/office/drawing/2014/main" id="{6DC9ABA2-D4AD-DF37-9175-2FFD4F9CF5FE}"/>
              </a:ext>
            </a:extLst>
          </p:cNvPr>
          <p:cNvPicPr>
            <a:picLocks noChangeAspect="1"/>
          </p:cNvPicPr>
          <p:nvPr/>
        </p:nvPicPr>
        <p:blipFill>
          <a:blip r:embed="rId4"/>
          <a:stretch>
            <a:fillRect/>
          </a:stretch>
        </p:blipFill>
        <p:spPr>
          <a:xfrm>
            <a:off x="717077" y="4606472"/>
            <a:ext cx="4460969" cy="446096"/>
          </a:xfrm>
          <a:prstGeom prst="rect">
            <a:avLst/>
          </a:prstGeom>
        </p:spPr>
      </p:pic>
      <p:sp>
        <p:nvSpPr>
          <p:cNvPr id="3" name="Content Placeholder 2">
            <a:extLst>
              <a:ext uri="{FF2B5EF4-FFF2-40B4-BE49-F238E27FC236}">
                <a16:creationId xmlns:a16="http://schemas.microsoft.com/office/drawing/2014/main" id="{26C14C31-73BB-1CCE-2C46-944960685D87}"/>
              </a:ext>
            </a:extLst>
          </p:cNvPr>
          <p:cNvSpPr>
            <a:spLocks noGrp="1"/>
          </p:cNvSpPr>
          <p:nvPr>
            <p:ph idx="1"/>
          </p:nvPr>
        </p:nvSpPr>
        <p:spPr>
          <a:xfrm>
            <a:off x="5780700" y="2537381"/>
            <a:ext cx="4470533" cy="2401623"/>
          </a:xfrm>
        </p:spPr>
        <p:txBody>
          <a:bodyPr anchor="t">
            <a:normAutofit/>
          </a:bodyPr>
          <a:lstStyle/>
          <a:p>
            <a:pPr marL="0" indent="0">
              <a:buNone/>
            </a:pPr>
            <a:r>
              <a:rPr lang="en-US" sz="1600" dirty="0"/>
              <a:t>Opportunity to visit with college admissions officers (the same staff members that read your college applications!)</a:t>
            </a:r>
          </a:p>
          <a:p>
            <a:pPr marL="0" indent="0">
              <a:buNone/>
            </a:pPr>
            <a:endParaRPr lang="en-US" sz="1600" dirty="0"/>
          </a:p>
          <a:p>
            <a:pPr marL="457200" lvl="1" indent="0">
              <a:buNone/>
            </a:pPr>
            <a:r>
              <a:rPr lang="en-US" sz="1600" dirty="0"/>
              <a:t>Free in-person interview</a:t>
            </a:r>
          </a:p>
          <a:p>
            <a:pPr marL="457200" lvl="1" indent="0">
              <a:buNone/>
            </a:pPr>
            <a:r>
              <a:rPr lang="en-US" sz="1600" dirty="0"/>
              <a:t>Select schools admit students on the spot</a:t>
            </a:r>
          </a:p>
          <a:p>
            <a:pPr marL="457200" lvl="1" indent="0">
              <a:buNone/>
            </a:pPr>
            <a:r>
              <a:rPr lang="en-US" sz="1600" dirty="0"/>
              <a:t>Excused from academic classes during visits</a:t>
            </a:r>
          </a:p>
          <a:p>
            <a:pPr lvl="1"/>
            <a:endParaRPr lang="en-US" sz="1600" dirty="0"/>
          </a:p>
        </p:txBody>
      </p:sp>
      <p:pic>
        <p:nvPicPr>
          <p:cNvPr id="1026" name="Picture 2" descr="Biotechnology High School - Guidance Blog - Fall College Rep Visits at  Biotech">
            <a:extLst>
              <a:ext uri="{FF2B5EF4-FFF2-40B4-BE49-F238E27FC236}">
                <a16:creationId xmlns:a16="http://schemas.microsoft.com/office/drawing/2014/main" id="{63167029-3D7F-B8EA-F12A-C89431C8CE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197" y="1188637"/>
            <a:ext cx="4325175" cy="2673198"/>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0F0A6505-B585-48A4-3766-98B78945D0C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49841938"/>
      </p:ext>
    </p:extLst>
  </p:cSld>
  <p:clrMapOvr>
    <a:masterClrMapping/>
  </p:clrMapOvr>
  <mc:AlternateContent xmlns:mc="http://schemas.openxmlformats.org/markup-compatibility/2006">
    <mc:Choice xmlns:p14="http://schemas.microsoft.com/office/powerpoint/2010/main" Requires="p14">
      <p:transition spd="slow" p14:dur="2000" advTm="30791"/>
    </mc:Choice>
    <mc:Fallback>
      <p:transition spd="slow" advTm="30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548B6E-1B70-9EC7-DF83-9B459E09449A}"/>
              </a:ext>
            </a:extLst>
          </p:cNvPr>
          <p:cNvSpPr>
            <a:spLocks noGrp="1"/>
          </p:cNvSpPr>
          <p:nvPr>
            <p:ph type="title"/>
          </p:nvPr>
        </p:nvSpPr>
        <p:spPr>
          <a:xfrm>
            <a:off x="731525" y="873940"/>
            <a:ext cx="5493005" cy="1035781"/>
          </a:xfrm>
        </p:spPr>
        <p:txBody>
          <a:bodyPr anchor="ctr">
            <a:normAutofit/>
          </a:bodyPr>
          <a:lstStyle/>
          <a:p>
            <a:pPr algn="ctr"/>
            <a:r>
              <a:rPr lang="en-US" sz="3200" dirty="0"/>
              <a:t>PSD Case Study &amp; College Fair</a:t>
            </a:r>
          </a:p>
        </p:txBody>
      </p:sp>
      <p:sp>
        <p:nvSpPr>
          <p:cNvPr id="3" name="Content Placeholder 2">
            <a:extLst>
              <a:ext uri="{FF2B5EF4-FFF2-40B4-BE49-F238E27FC236}">
                <a16:creationId xmlns:a16="http://schemas.microsoft.com/office/drawing/2014/main" id="{9DB6EA90-B24D-7C73-FC29-789091C219EA}"/>
              </a:ext>
            </a:extLst>
          </p:cNvPr>
          <p:cNvSpPr>
            <a:spLocks noGrp="1"/>
          </p:cNvSpPr>
          <p:nvPr>
            <p:ph idx="1"/>
          </p:nvPr>
        </p:nvSpPr>
        <p:spPr>
          <a:xfrm>
            <a:off x="1045029" y="2007705"/>
            <a:ext cx="4991629" cy="4194140"/>
          </a:xfrm>
        </p:spPr>
        <p:txBody>
          <a:bodyPr anchor="ctr">
            <a:normAutofit/>
          </a:bodyPr>
          <a:lstStyle/>
          <a:p>
            <a:pPr marL="0" indent="0">
              <a:lnSpc>
                <a:spcPct val="150000"/>
              </a:lnSpc>
              <a:buNone/>
            </a:pPr>
            <a:r>
              <a:rPr lang="en-US" sz="2400" b="1" dirty="0"/>
              <a:t>When: </a:t>
            </a:r>
            <a:r>
              <a:rPr lang="en-US" sz="2400" dirty="0"/>
              <a:t>Thursday, April 18</a:t>
            </a:r>
            <a:r>
              <a:rPr lang="en-US" sz="2400" baseline="30000" dirty="0"/>
              <a:t>th</a:t>
            </a:r>
          </a:p>
          <a:p>
            <a:pPr marL="0" indent="0">
              <a:lnSpc>
                <a:spcPct val="150000"/>
              </a:lnSpc>
              <a:buNone/>
            </a:pPr>
            <a:r>
              <a:rPr lang="en-US" sz="2400" b="1" dirty="0"/>
              <a:t>Where: </a:t>
            </a:r>
            <a:r>
              <a:rPr lang="en-US" sz="2400" dirty="0" err="1"/>
              <a:t>Timnath</a:t>
            </a:r>
            <a:r>
              <a:rPr lang="en-US" sz="2400" dirty="0"/>
              <a:t> Middle/High School</a:t>
            </a:r>
          </a:p>
          <a:p>
            <a:pPr marL="0" indent="0">
              <a:lnSpc>
                <a:spcPct val="150000"/>
              </a:lnSpc>
              <a:buNone/>
            </a:pPr>
            <a:r>
              <a:rPr lang="en-US" sz="2400" b="1" dirty="0"/>
              <a:t>College Fair: </a:t>
            </a:r>
            <a:r>
              <a:rPr lang="en-US" sz="2400" dirty="0"/>
              <a:t>6:00 – 6:30 p.m.</a:t>
            </a:r>
          </a:p>
          <a:p>
            <a:pPr marL="0" indent="0">
              <a:lnSpc>
                <a:spcPct val="150000"/>
              </a:lnSpc>
              <a:buNone/>
            </a:pPr>
            <a:r>
              <a:rPr lang="en-US" sz="2400" b="1" dirty="0"/>
              <a:t>Case Study: </a:t>
            </a:r>
            <a:r>
              <a:rPr lang="en-US" sz="2400" dirty="0"/>
              <a:t>6:30 – 8:00 p.m.</a:t>
            </a:r>
          </a:p>
        </p:txBody>
      </p:sp>
      <p:sp>
        <p:nvSpPr>
          <p:cNvPr id="19" name="Rectangle 18">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B6E261B-ADD0-964E-90EB-EDC73A0E7A38}"/>
              </a:ext>
            </a:extLst>
          </p:cNvPr>
          <p:cNvPicPr>
            <a:picLocks noChangeAspect="1"/>
          </p:cNvPicPr>
          <p:nvPr/>
        </p:nvPicPr>
        <p:blipFill>
          <a:blip r:embed="rId4"/>
          <a:stretch>
            <a:fillRect/>
          </a:stretch>
        </p:blipFill>
        <p:spPr>
          <a:xfrm>
            <a:off x="7091561" y="901032"/>
            <a:ext cx="3901116" cy="5116220"/>
          </a:xfrm>
          <a:prstGeom prst="rect">
            <a:avLst/>
          </a:prstGeom>
        </p:spPr>
      </p:pic>
      <p:cxnSp>
        <p:nvCxnSpPr>
          <p:cNvPr id="21" name="Straight Connector 20">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AFFD0BF0-8B25-F516-A6B8-9874E5677E6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761975"/>
      </p:ext>
    </p:extLst>
  </p:cSld>
  <p:clrMapOvr>
    <a:masterClrMapping/>
  </p:clrMapOvr>
  <mc:AlternateContent xmlns:mc="http://schemas.openxmlformats.org/markup-compatibility/2006">
    <mc:Choice xmlns:p14="http://schemas.microsoft.com/office/powerpoint/2010/main" Requires="p14">
      <p:transition spd="slow" p14:dur="2000" advTm="19259"/>
    </mc:Choice>
    <mc:Fallback>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149FB5C3-7336-4FE0-A30C-CC0A3646D4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19A6B5CE-CB1D-48EE-8B43-E952235C837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2340441" y="2666183"/>
            <a:ext cx="5860051" cy="527712"/>
            <a:chOff x="6081624" y="1998368"/>
            <a:chExt cx="5613457" cy="782175"/>
          </a:xfrm>
          <a:solidFill>
            <a:schemeClr val="accent4"/>
          </a:solidFill>
        </p:grpSpPr>
        <p:sp>
          <p:nvSpPr>
            <p:cNvPr id="2060" name="Rectangle 2059">
              <a:extLst>
                <a:ext uri="{FF2B5EF4-FFF2-40B4-BE49-F238E27FC236}">
                  <a16:creationId xmlns:a16="http://schemas.microsoft.com/office/drawing/2014/main" id="{E3F3EAA5-4E15-400B-BBA3-82B3F49A21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72BA2E40-BE9B-4C54-9CDD-40EE804CCE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6081624" y="1998844"/>
              <a:ext cx="5372968" cy="7816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63" name="Rectangle 2062">
            <a:extLst>
              <a:ext uri="{FF2B5EF4-FFF2-40B4-BE49-F238E27FC236}">
                <a16:creationId xmlns:a16="http://schemas.microsoft.com/office/drawing/2014/main" id="{0DA909B4-15FF-46A6-8A7F-7AEF977FE9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517897"/>
            <a:ext cx="11111729" cy="585796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499BD7E-F806-F618-5CAA-F355401258C6}"/>
              </a:ext>
            </a:extLst>
          </p:cNvPr>
          <p:cNvSpPr>
            <a:spLocks noGrp="1"/>
          </p:cNvSpPr>
          <p:nvPr>
            <p:ph type="title"/>
          </p:nvPr>
        </p:nvSpPr>
        <p:spPr>
          <a:xfrm>
            <a:off x="1057025" y="922644"/>
            <a:ext cx="5040285" cy="1169585"/>
          </a:xfrm>
        </p:spPr>
        <p:txBody>
          <a:bodyPr anchor="b">
            <a:normAutofit/>
          </a:bodyPr>
          <a:lstStyle/>
          <a:p>
            <a:r>
              <a:rPr lang="en-US" sz="4000"/>
              <a:t>Summer Planning</a:t>
            </a:r>
          </a:p>
        </p:txBody>
      </p:sp>
      <p:sp>
        <p:nvSpPr>
          <p:cNvPr id="2065" name="Rectangle 2064">
            <a:extLst>
              <a:ext uri="{FF2B5EF4-FFF2-40B4-BE49-F238E27FC236}">
                <a16:creationId xmlns:a16="http://schemas.microsoft.com/office/drawing/2014/main" id="{1382A32C-5B0C-4B1C-A074-76C6DBCC9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55714" y="2263365"/>
            <a:ext cx="49377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190AC2B-19E2-97B9-E0CB-E82E5DB45F96}"/>
              </a:ext>
            </a:extLst>
          </p:cNvPr>
          <p:cNvSpPr>
            <a:spLocks noGrp="1"/>
          </p:cNvSpPr>
          <p:nvPr>
            <p:ph idx="1"/>
          </p:nvPr>
        </p:nvSpPr>
        <p:spPr>
          <a:xfrm>
            <a:off x="1055715" y="3117553"/>
            <a:ext cx="5334068" cy="3057958"/>
          </a:xfrm>
        </p:spPr>
        <p:txBody>
          <a:bodyPr anchor="ctr">
            <a:normAutofit fontScale="85000" lnSpcReduction="20000"/>
          </a:bodyPr>
          <a:lstStyle/>
          <a:p>
            <a:pPr marL="0" indent="0">
              <a:buNone/>
            </a:pPr>
            <a:r>
              <a:rPr lang="en-US" sz="2000" dirty="0"/>
              <a:t>Begin the Common Application</a:t>
            </a:r>
          </a:p>
          <a:p>
            <a:pPr lvl="1">
              <a:lnSpc>
                <a:spcPct val="120000"/>
              </a:lnSpc>
            </a:pPr>
            <a:r>
              <a:rPr lang="en-US" sz="2000" dirty="0">
                <a:hlinkClick r:id="rId4"/>
              </a:rPr>
              <a:t>Common App Ready </a:t>
            </a:r>
            <a:r>
              <a:rPr lang="en-US" sz="2000" dirty="0"/>
              <a:t> feature for planning purposes</a:t>
            </a:r>
          </a:p>
          <a:p>
            <a:pPr marL="457200" lvl="1" indent="0">
              <a:buNone/>
            </a:pPr>
            <a:endParaRPr lang="en-US" sz="2000" dirty="0"/>
          </a:p>
          <a:p>
            <a:pPr marL="0" indent="0">
              <a:buNone/>
            </a:pPr>
            <a:r>
              <a:rPr lang="en-US" sz="2000" dirty="0"/>
              <a:t>Visit campuses &amp; </a:t>
            </a:r>
            <a:r>
              <a:rPr lang="en-US" sz="2000" dirty="0">
                <a:hlinkClick r:id="rId5"/>
              </a:rPr>
              <a:t>ask questions</a:t>
            </a:r>
            <a:r>
              <a:rPr lang="en-US" sz="2000" dirty="0"/>
              <a:t>!</a:t>
            </a:r>
          </a:p>
          <a:p>
            <a:pPr marL="0" indent="0">
              <a:buNone/>
            </a:pPr>
            <a:endParaRPr lang="en-US" sz="2000" dirty="0"/>
          </a:p>
          <a:p>
            <a:pPr marL="0" indent="0">
              <a:buNone/>
            </a:pPr>
            <a:r>
              <a:rPr lang="en-US" sz="2000" dirty="0"/>
              <a:t>Update your college list</a:t>
            </a:r>
          </a:p>
          <a:p>
            <a:pPr marL="0" indent="0">
              <a:buNone/>
            </a:pPr>
            <a:endParaRPr lang="en-US" sz="2000" dirty="0"/>
          </a:p>
          <a:p>
            <a:pPr marL="0" indent="0">
              <a:lnSpc>
                <a:spcPct val="120000"/>
              </a:lnSpc>
              <a:buNone/>
            </a:pPr>
            <a:r>
              <a:rPr lang="en-US" sz="2000" dirty="0"/>
              <a:t>Attend the Poudre School District College Planning Camp (August 2024)</a:t>
            </a:r>
          </a:p>
          <a:p>
            <a:endParaRPr lang="en-US" sz="2000" dirty="0"/>
          </a:p>
          <a:p>
            <a:endParaRPr lang="en-US" sz="2000" dirty="0"/>
          </a:p>
          <a:p>
            <a:endParaRPr lang="en-US" sz="2000" dirty="0"/>
          </a:p>
        </p:txBody>
      </p:sp>
      <p:pic>
        <p:nvPicPr>
          <p:cNvPr id="2052" name="Picture 4" descr="Visit Campus | Colorado Mesa University">
            <a:extLst>
              <a:ext uri="{FF2B5EF4-FFF2-40B4-BE49-F238E27FC236}">
                <a16:creationId xmlns:a16="http://schemas.microsoft.com/office/drawing/2014/main" id="{DBC71778-B4F1-0452-B6BB-3F97F1DA6DA7}"/>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7201821" y="774285"/>
            <a:ext cx="3878811" cy="2581173"/>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isit Campus - University of Northern Colorado - Greeley, CO">
            <a:extLst>
              <a:ext uri="{FF2B5EF4-FFF2-40B4-BE49-F238E27FC236}">
                <a16:creationId xmlns:a16="http://schemas.microsoft.com/office/drawing/2014/main" id="{A1ABDBD9-0DCF-A4CC-3A9F-1BC1C5567F72}"/>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7194769" y="3575074"/>
            <a:ext cx="3892916" cy="2581173"/>
          </a:xfrm>
          <a:prstGeom prst="rect">
            <a:avLst/>
          </a:prstGeom>
          <a:noFill/>
          <a:extLst>
            <a:ext uri="{909E8E84-426E-40DD-AFC4-6F175D3DCCD1}">
              <a14:hiddenFill xmlns:a14="http://schemas.microsoft.com/office/drawing/2010/main">
                <a:solidFill>
                  <a:srgbClr val="FFFFFF"/>
                </a:solidFill>
              </a14:hiddenFill>
            </a:ext>
          </a:extLst>
        </p:spPr>
      </p:pic>
      <p:pic>
        <p:nvPicPr>
          <p:cNvPr id="22" name="Audio 21">
            <a:hlinkClick r:id="" action="ppaction://media"/>
            <a:extLst>
              <a:ext uri="{FF2B5EF4-FFF2-40B4-BE49-F238E27FC236}">
                <a16:creationId xmlns:a16="http://schemas.microsoft.com/office/drawing/2014/main" id="{B227E861-60D6-4ED2-5F1E-21686B5EDBA3}"/>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79003346"/>
      </p:ext>
    </p:extLst>
  </p:cSld>
  <p:clrMapOvr>
    <a:masterClrMapping/>
  </p:clrMapOvr>
  <mc:AlternateContent xmlns:mc="http://schemas.openxmlformats.org/markup-compatibility/2006">
    <mc:Choice xmlns:p14="http://schemas.microsoft.com/office/powerpoint/2010/main" Requires="p14">
      <p:transition spd="slow" p14:dur="2000" advTm="32871"/>
    </mc:Choice>
    <mc:Fallback>
      <p:transition spd="slow" advTm="32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B870A-207D-5018-D887-8DC5654C1FA0}"/>
              </a:ext>
            </a:extLst>
          </p:cNvPr>
          <p:cNvSpPr>
            <a:spLocks noGrp="1"/>
          </p:cNvSpPr>
          <p:nvPr>
            <p:ph type="title"/>
          </p:nvPr>
        </p:nvSpPr>
        <p:spPr>
          <a:xfrm>
            <a:off x="762000" y="1143486"/>
            <a:ext cx="2851533" cy="1437406"/>
          </a:xfrm>
        </p:spPr>
        <p:txBody>
          <a:bodyPr anchor="t">
            <a:normAutofit/>
          </a:bodyPr>
          <a:lstStyle/>
          <a:p>
            <a:pPr algn="ctr"/>
            <a:r>
              <a:rPr lang="en-US" sz="3200" dirty="0"/>
              <a:t>The Common Application</a:t>
            </a:r>
          </a:p>
        </p:txBody>
      </p:sp>
      <p:cxnSp>
        <p:nvCxnSpPr>
          <p:cNvPr id="5158" name="Straight Connector 5157">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58B7373-FD6A-FCAB-8BB6-C6EDB08FF793}"/>
              </a:ext>
            </a:extLst>
          </p:cNvPr>
          <p:cNvSpPr>
            <a:spLocks noGrp="1"/>
          </p:cNvSpPr>
          <p:nvPr>
            <p:ph idx="1"/>
          </p:nvPr>
        </p:nvSpPr>
        <p:spPr>
          <a:xfrm>
            <a:off x="4757530" y="649357"/>
            <a:ext cx="6891131" cy="5764693"/>
          </a:xfrm>
        </p:spPr>
        <p:txBody>
          <a:bodyPr>
            <a:normAutofit/>
          </a:bodyPr>
          <a:lstStyle/>
          <a:p>
            <a:pPr marL="0" indent="0">
              <a:buNone/>
            </a:pPr>
            <a:endParaRPr lang="en-US" sz="500" dirty="0"/>
          </a:p>
          <a:p>
            <a:pPr marL="0" indent="0">
              <a:buNone/>
            </a:pPr>
            <a:r>
              <a:rPr lang="en-US" sz="1400" b="1" dirty="0"/>
              <a:t>The 24-25 </a:t>
            </a:r>
            <a:r>
              <a:rPr lang="en-US" sz="1400" b="1" dirty="0">
                <a:hlinkClick r:id="rId4"/>
              </a:rPr>
              <a:t>Common Application </a:t>
            </a:r>
            <a:r>
              <a:rPr lang="en-US" sz="1400" b="1" dirty="0"/>
              <a:t>launches on August 1</a:t>
            </a:r>
            <a:r>
              <a:rPr lang="en-US" sz="1400" b="1" baseline="30000" dirty="0"/>
              <a:t>st</a:t>
            </a:r>
            <a:r>
              <a:rPr lang="en-US" sz="1400" b="1" dirty="0"/>
              <a:t>, 2024</a:t>
            </a:r>
          </a:p>
          <a:p>
            <a:pPr marL="0" indent="0">
              <a:buNone/>
            </a:pPr>
            <a:endParaRPr lang="en-US" sz="1400" dirty="0"/>
          </a:p>
          <a:p>
            <a:pPr marL="0" indent="0">
              <a:buNone/>
            </a:pPr>
            <a:r>
              <a:rPr lang="en-US" sz="1400" dirty="0"/>
              <a:t>Essay prompts will remain the same for the 2024-2025 cycle.</a:t>
            </a:r>
          </a:p>
          <a:p>
            <a:pPr>
              <a:buFont typeface="+mj-lt"/>
              <a:buAutoNum type="arabicPeriod"/>
            </a:pPr>
            <a:r>
              <a:rPr lang="en-US" sz="1400" b="0" i="0" dirty="0">
                <a:effectLst/>
              </a:rPr>
              <a:t>Some students have a background, identity, interest, or talent that is so meaningful they believe their application would be incomplete without it. If this sounds like you, then please share your story.</a:t>
            </a:r>
          </a:p>
          <a:p>
            <a:pPr>
              <a:buFont typeface="+mj-lt"/>
              <a:buAutoNum type="arabicPeriod"/>
            </a:pPr>
            <a:r>
              <a:rPr lang="en-US" sz="1400" b="0" i="0" dirty="0">
                <a:effectLst/>
              </a:rPr>
              <a:t>The lessons we take from obstacles we encounter can be fundamental to later success. Recount a time when you faced a challenge, setback, or failure. How did it affect you, and what did you learn from the experience?</a:t>
            </a:r>
          </a:p>
          <a:p>
            <a:pPr>
              <a:buFont typeface="+mj-lt"/>
              <a:buAutoNum type="arabicPeriod"/>
            </a:pPr>
            <a:r>
              <a:rPr lang="en-US" sz="1400" b="0" i="0" dirty="0">
                <a:effectLst/>
              </a:rPr>
              <a:t>Reflect on a time when you questioned or challenged a belief or idea. What prompted your thinking? What was the outcome?</a:t>
            </a:r>
          </a:p>
          <a:p>
            <a:pPr>
              <a:buFont typeface="+mj-lt"/>
              <a:buAutoNum type="arabicPeriod"/>
            </a:pPr>
            <a:r>
              <a:rPr lang="en-US" sz="1400" b="0" i="0" dirty="0">
                <a:effectLst/>
              </a:rPr>
              <a:t>Reflect on something that someone has done for you that has made you happy or thankful in a surprising way. How has this gratitude affected or motivated you?</a:t>
            </a:r>
          </a:p>
          <a:p>
            <a:pPr>
              <a:buFont typeface="+mj-lt"/>
              <a:buAutoNum type="arabicPeriod"/>
            </a:pPr>
            <a:r>
              <a:rPr lang="en-US" sz="1400" b="0" i="0" dirty="0">
                <a:effectLst/>
              </a:rPr>
              <a:t>Discuss an accomplishment, event, or realization that sparked a period of personal growth and a new understanding of yourself or others.</a:t>
            </a:r>
          </a:p>
          <a:p>
            <a:pPr>
              <a:buFont typeface="+mj-lt"/>
              <a:buAutoNum type="arabicPeriod"/>
            </a:pPr>
            <a:r>
              <a:rPr lang="en-US" sz="1400" b="0" i="0" dirty="0">
                <a:effectLst/>
              </a:rPr>
              <a:t>Describe a topic, idea, or concept you find so engaging that it makes you lose all track of time. Why does it captivate you? What or who do you turn to when you want to learn more?</a:t>
            </a:r>
          </a:p>
          <a:p>
            <a:pPr>
              <a:buFont typeface="+mj-lt"/>
              <a:buAutoNum type="arabicPeriod"/>
            </a:pPr>
            <a:r>
              <a:rPr lang="en-US" sz="1400" b="0" i="0" dirty="0">
                <a:effectLst/>
              </a:rPr>
              <a:t>Share an essay on any topic of your choice. It can be one you've already written, one that responds to a different prompt, or one of your own design</a:t>
            </a:r>
          </a:p>
          <a:p>
            <a:pPr marL="0" indent="0">
              <a:buNone/>
            </a:pPr>
            <a:endParaRPr lang="en-US" sz="500" dirty="0"/>
          </a:p>
        </p:txBody>
      </p:sp>
      <p:pic>
        <p:nvPicPr>
          <p:cNvPr id="5122" name="Picture 2" descr="Common Application - Wikipedia">
            <a:extLst>
              <a:ext uri="{FF2B5EF4-FFF2-40B4-BE49-F238E27FC236}">
                <a16:creationId xmlns:a16="http://schemas.microsoft.com/office/drawing/2014/main" id="{A2D0CA3C-F84F-77F1-0CA2-CEF27C4A3BB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43340" y="2797034"/>
            <a:ext cx="3445564" cy="1631747"/>
          </a:xfrm>
          <a:prstGeom prst="rect">
            <a:avLst/>
          </a:prstGeom>
          <a:noFill/>
          <a:extLst>
            <a:ext uri="{909E8E84-426E-40DD-AFC4-6F175D3DCCD1}">
              <a14:hiddenFill xmlns:a14="http://schemas.microsoft.com/office/drawing/2010/main">
                <a:solidFill>
                  <a:srgbClr val="FFFFFF"/>
                </a:solidFill>
              </a14:hiddenFill>
            </a:ext>
          </a:extLst>
        </p:spPr>
      </p:pic>
      <p:pic>
        <p:nvPicPr>
          <p:cNvPr id="19" name="Audio 18">
            <a:hlinkClick r:id="" action="ppaction://media"/>
            <a:extLst>
              <a:ext uri="{FF2B5EF4-FFF2-40B4-BE49-F238E27FC236}">
                <a16:creationId xmlns:a16="http://schemas.microsoft.com/office/drawing/2014/main" id="{9A5220BB-11D9-A3A2-2CFE-B06AD00F3FD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79754796"/>
      </p:ext>
    </p:extLst>
  </p:cSld>
  <p:clrMapOvr>
    <a:masterClrMapping/>
  </p:clrMapOvr>
  <mc:AlternateContent xmlns:mc="http://schemas.openxmlformats.org/markup-compatibility/2006">
    <mc:Choice xmlns:p14="http://schemas.microsoft.com/office/powerpoint/2010/main" Requires="p14">
      <p:transition spd="slow" p14:dur="2000" advTm="26321"/>
    </mc:Choice>
    <mc:Fallback>
      <p:transition spd="slow" advTm="26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700E0F77-E936-4985-B7B1-B9823486AC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6A06C-3DF3-A737-ECF5-52A6A834CAC4}"/>
              </a:ext>
            </a:extLst>
          </p:cNvPr>
          <p:cNvSpPr>
            <a:spLocks noGrp="1"/>
          </p:cNvSpPr>
          <p:nvPr>
            <p:ph type="title"/>
          </p:nvPr>
        </p:nvSpPr>
        <p:spPr>
          <a:xfrm>
            <a:off x="517889" y="4883544"/>
            <a:ext cx="3876086" cy="1556907"/>
          </a:xfrm>
        </p:spPr>
        <p:txBody>
          <a:bodyPr anchor="ctr">
            <a:normAutofit/>
          </a:bodyPr>
          <a:lstStyle/>
          <a:p>
            <a:pPr algn="ctr"/>
            <a:r>
              <a:rPr lang="en-US" sz="3200" dirty="0"/>
              <a:t>Campus Visits</a:t>
            </a:r>
          </a:p>
        </p:txBody>
      </p:sp>
      <p:sp>
        <p:nvSpPr>
          <p:cNvPr id="12" name="Rectangle 11">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FB5BD33-DD9B-3C6C-28D3-750BC84898DA}"/>
              </a:ext>
            </a:extLst>
          </p:cNvPr>
          <p:cNvPicPr>
            <a:picLocks noChangeAspect="1"/>
          </p:cNvPicPr>
          <p:nvPr/>
        </p:nvPicPr>
        <p:blipFill>
          <a:blip r:embed="rId4"/>
          <a:stretch>
            <a:fillRect/>
          </a:stretch>
        </p:blipFill>
        <p:spPr>
          <a:xfrm>
            <a:off x="1698057" y="364142"/>
            <a:ext cx="8891940" cy="3867993"/>
          </a:xfrm>
          <a:prstGeom prst="rect">
            <a:avLst/>
          </a:prstGeom>
        </p:spPr>
      </p:pic>
      <p:sp>
        <p:nvSpPr>
          <p:cNvPr id="16" name="Rectangle 15">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AA86C77-37F6-7D96-C8E9-8A5118861225}"/>
              </a:ext>
            </a:extLst>
          </p:cNvPr>
          <p:cNvSpPr>
            <a:spLocks noGrp="1"/>
          </p:cNvSpPr>
          <p:nvPr>
            <p:ph idx="1"/>
          </p:nvPr>
        </p:nvSpPr>
        <p:spPr>
          <a:xfrm>
            <a:off x="5741440" y="4883544"/>
            <a:ext cx="6008194" cy="2337963"/>
          </a:xfrm>
        </p:spPr>
        <p:txBody>
          <a:bodyPr anchor="ctr">
            <a:normAutofit/>
          </a:bodyPr>
          <a:lstStyle/>
          <a:p>
            <a:pPr marL="0" indent="0">
              <a:buNone/>
            </a:pPr>
            <a:r>
              <a:rPr lang="en-US" sz="1800" dirty="0"/>
              <a:t>Available each day of the week during June and July</a:t>
            </a:r>
          </a:p>
          <a:p>
            <a:pPr marL="0" indent="0">
              <a:buNone/>
            </a:pPr>
            <a:r>
              <a:rPr lang="en-US" sz="1800" dirty="0"/>
              <a:t>Students may register through college admissions sites</a:t>
            </a:r>
          </a:p>
          <a:p>
            <a:pPr marL="0" indent="0">
              <a:buNone/>
            </a:pPr>
            <a:r>
              <a:rPr lang="en-US" sz="1800" dirty="0"/>
              <a:t>Explore college and universities that align with “college fits”</a:t>
            </a:r>
          </a:p>
          <a:p>
            <a:endParaRPr lang="en-US" sz="1800" dirty="0"/>
          </a:p>
          <a:p>
            <a:pPr marL="0" indent="0">
              <a:buNone/>
            </a:pPr>
            <a:endParaRPr lang="en-US" sz="1800" dirty="0"/>
          </a:p>
        </p:txBody>
      </p:sp>
      <p:pic>
        <p:nvPicPr>
          <p:cNvPr id="44" name="Audio 43">
            <a:hlinkClick r:id="" action="ppaction://media"/>
            <a:extLst>
              <a:ext uri="{FF2B5EF4-FFF2-40B4-BE49-F238E27FC236}">
                <a16:creationId xmlns:a16="http://schemas.microsoft.com/office/drawing/2014/main" id="{F316830E-CEB5-6FE9-AD9E-A3668EDA449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203125" t="-203125" r="-203125" b="-20312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4541645"/>
      </p:ext>
    </p:extLst>
  </p:cSld>
  <p:clrMapOvr>
    <a:masterClrMapping/>
  </p:clrMapOvr>
  <mc:AlternateContent xmlns:mc="http://schemas.openxmlformats.org/markup-compatibility/2006">
    <mc:Choice xmlns:p14="http://schemas.microsoft.com/office/powerpoint/2010/main" Requires="p14">
      <p:transition spd="slow" p14:dur="2000" advTm="32709"/>
    </mc:Choice>
    <mc:Fallback>
      <p:transition spd="slow" advTm="327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603</TotalTime>
  <Words>981</Words>
  <Application>Microsoft Office PowerPoint</Application>
  <PresentationFormat>Widescreen</PresentationFormat>
  <Paragraphs>137</Paragraphs>
  <Slides>15</Slides>
  <Notes>0</Notes>
  <HiddenSlides>0</HiddenSlides>
  <MMClips>14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Aptos</vt:lpstr>
      <vt:lpstr>Aptos Display</vt:lpstr>
      <vt:lpstr>Arial</vt:lpstr>
      <vt:lpstr>Office Theme</vt:lpstr>
      <vt:lpstr>College Planning for Juniors</vt:lpstr>
      <vt:lpstr>Agenda</vt:lpstr>
      <vt:lpstr>What To Do Now</vt:lpstr>
      <vt:lpstr>College Fit Factors</vt:lpstr>
      <vt:lpstr>  College Representative Visits</vt:lpstr>
      <vt:lpstr>PSD Case Study &amp; College Fair</vt:lpstr>
      <vt:lpstr>Summer Planning</vt:lpstr>
      <vt:lpstr>The Common Application</vt:lpstr>
      <vt:lpstr>Campus Visits</vt:lpstr>
      <vt:lpstr>Creating a Balanced List</vt:lpstr>
      <vt:lpstr>Senior Year (Aug / Sept) </vt:lpstr>
      <vt:lpstr>Senior Year Factors: It Still Counts!</vt:lpstr>
      <vt:lpstr>PSD Financial Opportunities</vt:lpstr>
      <vt:lpstr>College Preparation Quiz</vt:lpstr>
      <vt:lpstr>Fort Collins High School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Planning for Juniors</dc:title>
  <dc:creator>Fedor, Brett - FCH</dc:creator>
  <cp:lastModifiedBy>Fedor, Brett - FCH</cp:lastModifiedBy>
  <cp:revision>23</cp:revision>
  <dcterms:created xsi:type="dcterms:W3CDTF">2024-03-26T17:26:30Z</dcterms:created>
  <dcterms:modified xsi:type="dcterms:W3CDTF">2024-04-08T15:48:41Z</dcterms:modified>
</cp:coreProperties>
</file>