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1" r:id="rId8"/>
    <p:sldId id="262" r:id="rId9"/>
    <p:sldId id="263" r:id="rId10"/>
    <p:sldId id="264" r:id="rId11"/>
    <p:sldId id="272" r:id="rId12"/>
    <p:sldId id="275" r:id="rId13"/>
    <p:sldId id="273" r:id="rId14"/>
    <p:sldId id="265"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7EF8-59F6-5286-0A3A-965890A30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14C23C-3A58-7A19-CAF9-28567AF37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BAE4C9-A16C-EC85-0DD1-A4AE41A90E3D}"/>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5" name="Footer Placeholder 4">
            <a:extLst>
              <a:ext uri="{FF2B5EF4-FFF2-40B4-BE49-F238E27FC236}">
                <a16:creationId xmlns:a16="http://schemas.microsoft.com/office/drawing/2014/main" id="{3D02C531-208C-B69A-9F85-AF99A7ACB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9EE08-B7E1-DD4F-D5BF-8EC9513BF7BF}"/>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391454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7C21-DECA-1081-8591-ED5023B8F2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4B4701-EFC8-1B94-2BE7-7DB246668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D202E-B1FC-A588-C8AB-3FDB07B82140}"/>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5" name="Footer Placeholder 4">
            <a:extLst>
              <a:ext uri="{FF2B5EF4-FFF2-40B4-BE49-F238E27FC236}">
                <a16:creationId xmlns:a16="http://schemas.microsoft.com/office/drawing/2014/main" id="{028F7F82-32DD-5701-0B29-8524AB077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DD754-A664-D2B4-7DC0-E8FEE3817D2F}"/>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404732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E8953-E573-1800-BCF0-1252BFDBC1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744A86-1039-20E5-6898-52671E15A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7A52E-34D3-AC14-1CEB-C0B301769810}"/>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5" name="Footer Placeholder 4">
            <a:extLst>
              <a:ext uri="{FF2B5EF4-FFF2-40B4-BE49-F238E27FC236}">
                <a16:creationId xmlns:a16="http://schemas.microsoft.com/office/drawing/2014/main" id="{C0959291-C5E1-3444-AE77-FC226789D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E732E-977B-ACED-3B80-3E954432715D}"/>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416221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E706-F2A9-47E9-034F-C95CE0AB5F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D6FCF-8F18-2BE5-4BE6-35A67C47A2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78A51-0070-A62E-7C4B-C959C94F9880}"/>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5" name="Footer Placeholder 4">
            <a:extLst>
              <a:ext uri="{FF2B5EF4-FFF2-40B4-BE49-F238E27FC236}">
                <a16:creationId xmlns:a16="http://schemas.microsoft.com/office/drawing/2014/main" id="{345A3F40-A0CE-5D68-5187-2658CCC8A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C4033-226B-C353-E7E8-46A609E7C9A3}"/>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382098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CA19-63A1-8477-B83C-8298DB4F90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FB601-2B2D-E9C5-89B6-D462E8D4C0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E8AD9-FC04-6A34-98D3-049F3F4C0632}"/>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5" name="Footer Placeholder 4">
            <a:extLst>
              <a:ext uri="{FF2B5EF4-FFF2-40B4-BE49-F238E27FC236}">
                <a16:creationId xmlns:a16="http://schemas.microsoft.com/office/drawing/2014/main" id="{1136FD00-C776-813E-FCD3-24CA4B606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3B67F-A92F-81F2-A53D-4E40010C5C99}"/>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235374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AE6C-A438-D66C-F99D-2B9EB6E7F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9ABC3F-7471-D9DB-78D6-3730CE647D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2F4AD-7387-99EF-4942-0407F8C796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4FCC48-7CE8-2D6E-6A66-FD9F9494E461}"/>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6" name="Footer Placeholder 5">
            <a:extLst>
              <a:ext uri="{FF2B5EF4-FFF2-40B4-BE49-F238E27FC236}">
                <a16:creationId xmlns:a16="http://schemas.microsoft.com/office/drawing/2014/main" id="{55BD438B-0E8A-DBE2-6B34-7301F4630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404189-DBA3-4273-D5EB-616B817610FB}"/>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81743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0F85-A0C7-B286-9613-88D663F959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CFC7B-51F2-365B-A711-716C3358C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4E0BD-BB51-E006-BB1F-41A27F8BD8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3A5781-79B7-2A25-560E-48BE26679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7F1418-D1CD-D0A9-4A33-4366AE62D7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FDBA11-24D8-6B15-F007-F456184FAED8}"/>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8" name="Footer Placeholder 7">
            <a:extLst>
              <a:ext uri="{FF2B5EF4-FFF2-40B4-BE49-F238E27FC236}">
                <a16:creationId xmlns:a16="http://schemas.microsoft.com/office/drawing/2014/main" id="{246C3D78-063E-A19C-1D1D-97B83C1CF5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433549-BCA0-6139-940D-D9A9221D37F4}"/>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98095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E8A7-27E7-ECF4-5805-8EE40EBD85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52F9E-BC8D-2186-9EC8-729E684BDFD4}"/>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4" name="Footer Placeholder 3">
            <a:extLst>
              <a:ext uri="{FF2B5EF4-FFF2-40B4-BE49-F238E27FC236}">
                <a16:creationId xmlns:a16="http://schemas.microsoft.com/office/drawing/2014/main" id="{75BDB045-E417-044B-3C33-945821FCD8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26EFB-6D5A-15C7-07DD-51B8DFE0BE0C}"/>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259774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ABAA9-8470-00C4-7000-46F7ABA31590}"/>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3" name="Footer Placeholder 2">
            <a:extLst>
              <a:ext uri="{FF2B5EF4-FFF2-40B4-BE49-F238E27FC236}">
                <a16:creationId xmlns:a16="http://schemas.microsoft.com/office/drawing/2014/main" id="{851C4752-F89A-0169-D760-5BCA75AC5E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881CCA-79F6-1A5C-1DAD-BE7A1BE506C2}"/>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174464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135A-EBBD-FB6A-A773-20AFAFC29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F79955-F3F1-723A-9329-5D3C31E97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3E73C4-37E5-D6AF-3D7C-22CF5C183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0108F-DC19-A76D-C2B4-F3E0587B6A0D}"/>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6" name="Footer Placeholder 5">
            <a:extLst>
              <a:ext uri="{FF2B5EF4-FFF2-40B4-BE49-F238E27FC236}">
                <a16:creationId xmlns:a16="http://schemas.microsoft.com/office/drawing/2014/main" id="{F48B4ECC-162F-3AA8-A4A6-D4A03F858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3334F-B06B-B216-496C-3785084558EF}"/>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421251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77AF-6245-586E-0020-2A422313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9DAF5-5BFF-77A7-700B-0E68C1AAF6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3191F6-D5FB-9771-90A3-8B7AFC09A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D1AD7-BEAB-B60C-9726-4960154AD39B}"/>
              </a:ext>
            </a:extLst>
          </p:cNvPr>
          <p:cNvSpPr>
            <a:spLocks noGrp="1"/>
          </p:cNvSpPr>
          <p:nvPr>
            <p:ph type="dt" sz="half" idx="10"/>
          </p:nvPr>
        </p:nvSpPr>
        <p:spPr/>
        <p:txBody>
          <a:bodyPr/>
          <a:lstStyle/>
          <a:p>
            <a:fld id="{232CB27A-438D-49E7-85DE-228E098D0D45}" type="datetimeFigureOut">
              <a:rPr lang="en-US" smtClean="0"/>
              <a:t>4/3/2024</a:t>
            </a:fld>
            <a:endParaRPr lang="en-US"/>
          </a:p>
        </p:txBody>
      </p:sp>
      <p:sp>
        <p:nvSpPr>
          <p:cNvPr id="6" name="Footer Placeholder 5">
            <a:extLst>
              <a:ext uri="{FF2B5EF4-FFF2-40B4-BE49-F238E27FC236}">
                <a16:creationId xmlns:a16="http://schemas.microsoft.com/office/drawing/2014/main" id="{17553DCB-AD88-7869-E73F-63C67C4A9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847DC-674A-98AD-D86E-643AA5B86AC7}"/>
              </a:ext>
            </a:extLst>
          </p:cNvPr>
          <p:cNvSpPr>
            <a:spLocks noGrp="1"/>
          </p:cNvSpPr>
          <p:nvPr>
            <p:ph type="sldNum" sz="quarter" idx="12"/>
          </p:nvPr>
        </p:nvSpPr>
        <p:spPr/>
        <p:txBody>
          <a:bodyPr/>
          <a:lstStyle/>
          <a:p>
            <a:fld id="{AF7A99EF-A52B-4F9B-A551-BE1266E728C5}" type="slidenum">
              <a:rPr lang="en-US" smtClean="0"/>
              <a:t>‹#›</a:t>
            </a:fld>
            <a:endParaRPr lang="en-US"/>
          </a:p>
        </p:txBody>
      </p:sp>
    </p:spTree>
    <p:extLst>
      <p:ext uri="{BB962C8B-B14F-4D97-AF65-F5344CB8AC3E}">
        <p14:creationId xmlns:p14="http://schemas.microsoft.com/office/powerpoint/2010/main" val="357262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0888C-381F-93B9-2BA5-3AF715330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4DCA99-EFAF-3017-D90A-D15C644F7F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0999C-F155-7241-EEFD-BFDA485645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2CB27A-438D-49E7-85DE-228E098D0D45}" type="datetimeFigureOut">
              <a:rPr lang="en-US" smtClean="0"/>
              <a:t>4/3/2024</a:t>
            </a:fld>
            <a:endParaRPr lang="en-US"/>
          </a:p>
        </p:txBody>
      </p:sp>
      <p:sp>
        <p:nvSpPr>
          <p:cNvPr id="5" name="Footer Placeholder 4">
            <a:extLst>
              <a:ext uri="{FF2B5EF4-FFF2-40B4-BE49-F238E27FC236}">
                <a16:creationId xmlns:a16="http://schemas.microsoft.com/office/drawing/2014/main" id="{EE3F8F7C-013F-A510-B4FB-F4F9E1993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3616CE-C54D-B9B4-7397-19C12C6E2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7A99EF-A52B-4F9B-A551-BE1266E728C5}" type="slidenum">
              <a:rPr lang="en-US" smtClean="0"/>
              <a:t>‹#›</a:t>
            </a:fld>
            <a:endParaRPr lang="en-US"/>
          </a:p>
        </p:txBody>
      </p:sp>
    </p:spTree>
    <p:extLst>
      <p:ext uri="{BB962C8B-B14F-4D97-AF65-F5344CB8AC3E}">
        <p14:creationId xmlns:p14="http://schemas.microsoft.com/office/powerpoint/2010/main" val="209489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5919-DCCD-2CE9-A4A1-5521718D7B1D}"/>
              </a:ext>
            </a:extLst>
          </p:cNvPr>
          <p:cNvSpPr>
            <a:spLocks noGrp="1"/>
          </p:cNvSpPr>
          <p:nvPr>
            <p:ph type="ctrTitle"/>
          </p:nvPr>
        </p:nvSpPr>
        <p:spPr>
          <a:xfrm>
            <a:off x="1524000" y="1122363"/>
            <a:ext cx="9144000" cy="1408113"/>
          </a:xfrm>
        </p:spPr>
        <p:txBody>
          <a:bodyPr/>
          <a:lstStyle/>
          <a:p>
            <a:r>
              <a:rPr lang="en-US" dirty="0"/>
              <a:t>College Planning for Juniors</a:t>
            </a:r>
          </a:p>
        </p:txBody>
      </p:sp>
      <p:sp>
        <p:nvSpPr>
          <p:cNvPr id="3" name="Subtitle 2">
            <a:extLst>
              <a:ext uri="{FF2B5EF4-FFF2-40B4-BE49-F238E27FC236}">
                <a16:creationId xmlns:a16="http://schemas.microsoft.com/office/drawing/2014/main" id="{4AF207DE-6109-041C-8FE8-C6E7E0D994B9}"/>
              </a:ext>
            </a:extLst>
          </p:cNvPr>
          <p:cNvSpPr>
            <a:spLocks noGrp="1"/>
          </p:cNvSpPr>
          <p:nvPr>
            <p:ph type="subTitle" idx="1"/>
          </p:nvPr>
        </p:nvSpPr>
        <p:spPr>
          <a:xfrm>
            <a:off x="1524000" y="2809461"/>
            <a:ext cx="9144000" cy="2448339"/>
          </a:xfrm>
        </p:spPr>
        <p:txBody>
          <a:bodyPr/>
          <a:lstStyle/>
          <a:p>
            <a:r>
              <a:rPr lang="en-US" dirty="0"/>
              <a:t>Fort Collins High School Class of 2025</a:t>
            </a:r>
          </a:p>
        </p:txBody>
      </p:sp>
      <p:pic>
        <p:nvPicPr>
          <p:cNvPr id="1026" name="Picture 2" descr="Home | Fort Collins High School">
            <a:extLst>
              <a:ext uri="{FF2B5EF4-FFF2-40B4-BE49-F238E27FC236}">
                <a16:creationId xmlns:a16="http://schemas.microsoft.com/office/drawing/2014/main" id="{ACA7D3E5-DED8-8E49-EC39-57E839C4B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427" y="3287642"/>
            <a:ext cx="3099145" cy="309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7A60C-E621-2337-12CC-4089B1D0DEF2}"/>
              </a:ext>
            </a:extLst>
          </p:cNvPr>
          <p:cNvSpPr>
            <a:spLocks noGrp="1"/>
          </p:cNvSpPr>
          <p:nvPr>
            <p:ph type="title"/>
          </p:nvPr>
        </p:nvSpPr>
        <p:spPr>
          <a:xfrm>
            <a:off x="795528" y="386930"/>
            <a:ext cx="10141799" cy="1300554"/>
          </a:xfrm>
        </p:spPr>
        <p:txBody>
          <a:bodyPr anchor="b">
            <a:normAutofit/>
          </a:bodyPr>
          <a:lstStyle/>
          <a:p>
            <a:pPr algn="ctr"/>
            <a:r>
              <a:rPr lang="es-ES" sz="4800" dirty="0"/>
              <a:t>Creación de una lista equilibrada</a:t>
            </a:r>
            <a:endParaRPr lang="en-US" sz="4800" dirty="0"/>
          </a:p>
        </p:txBody>
      </p:sp>
      <p:sp>
        <p:nvSpPr>
          <p:cNvPr id="6153" name="Rectangle 615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rafting Your College List: Balancing Your List from Reach to Realistic -  Collegiate Gateway">
            <a:extLst>
              <a:ext uri="{FF2B5EF4-FFF2-40B4-BE49-F238E27FC236}">
                <a16:creationId xmlns:a16="http://schemas.microsoft.com/office/drawing/2014/main" id="{70D1767C-DA3F-1598-454B-D8C20EFE2C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076" y="3044492"/>
            <a:ext cx="5150277" cy="20659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A58BA0B-07FE-4F77-FA0A-06809DA00374}"/>
              </a:ext>
            </a:extLst>
          </p:cNvPr>
          <p:cNvSpPr>
            <a:spLocks noGrp="1"/>
          </p:cNvSpPr>
          <p:nvPr>
            <p:ph idx="1"/>
          </p:nvPr>
        </p:nvSpPr>
        <p:spPr>
          <a:xfrm>
            <a:off x="6413649" y="2780067"/>
            <a:ext cx="4530898" cy="3458891"/>
          </a:xfrm>
        </p:spPr>
        <p:txBody>
          <a:bodyPr anchor="ctr">
            <a:normAutofit/>
          </a:bodyPr>
          <a:lstStyle/>
          <a:p>
            <a:pPr marL="0" indent="0">
              <a:buNone/>
            </a:pPr>
            <a:r>
              <a:rPr lang="es-ES" sz="1700" dirty="0"/>
              <a:t>Para incluir:
	Escuelas de seguridad
	Escuelas objetivo
	Llegar a las escuelas
No hay un número mágico de escuelas; sin embargo, la mayoría de los estudiantes aplican a 5-7 escuelas (no 57).
Mantenga su lista fluida, ya que los factores cambiarán con las ofertas de ayuda financiera, las oportunidades de becas y los eventos que se llevarán a cabo durante el último año.</a:t>
            </a:r>
            <a:endParaRPr lang="en-US" sz="1700" dirty="0"/>
          </a:p>
          <a:p>
            <a:pPr marL="0" indent="0">
              <a:buNone/>
            </a:pPr>
            <a:endParaRPr lang="en-US" sz="1700" dirty="0"/>
          </a:p>
        </p:txBody>
      </p:sp>
      <p:sp>
        <p:nvSpPr>
          <p:cNvPr id="6157" name="Rectangle 615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24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4" name="Group 104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45" name="Rectangle 104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9" name="Rectangle 104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20F46-A0E9-AB55-EDDB-6370831A153A}"/>
              </a:ext>
            </a:extLst>
          </p:cNvPr>
          <p:cNvSpPr>
            <a:spLocks noGrp="1"/>
          </p:cNvSpPr>
          <p:nvPr>
            <p:ph type="title"/>
          </p:nvPr>
        </p:nvSpPr>
        <p:spPr>
          <a:xfrm>
            <a:off x="1043631" y="873940"/>
            <a:ext cx="5052369" cy="1035781"/>
          </a:xfrm>
        </p:spPr>
        <p:txBody>
          <a:bodyPr anchor="ctr">
            <a:normAutofit fontScale="90000"/>
          </a:bodyPr>
          <a:lstStyle/>
          <a:p>
            <a:r>
              <a:rPr lang="en-US" sz="3600" dirty="0"/>
              <a:t>Último </a:t>
            </a:r>
            <a:r>
              <a:rPr lang="en-US" sz="3600" dirty="0" err="1"/>
              <a:t>año</a:t>
            </a:r>
            <a:r>
              <a:rPr lang="en-US" sz="3600" dirty="0"/>
              <a:t> (</a:t>
            </a:r>
            <a:r>
              <a:rPr lang="en-US" sz="3600" dirty="0" err="1"/>
              <a:t>agosto</a:t>
            </a:r>
            <a:r>
              <a:rPr lang="en-US" sz="3600" dirty="0"/>
              <a:t> / </a:t>
            </a:r>
            <a:r>
              <a:rPr lang="en-US" sz="3600" dirty="0" err="1"/>
              <a:t>septiembre</a:t>
            </a:r>
            <a:r>
              <a:rPr lang="en-US" sz="3600" dirty="0"/>
              <a:t>)</a:t>
            </a:r>
          </a:p>
        </p:txBody>
      </p:sp>
      <p:sp>
        <p:nvSpPr>
          <p:cNvPr id="3" name="Content Placeholder 2">
            <a:extLst>
              <a:ext uri="{FF2B5EF4-FFF2-40B4-BE49-F238E27FC236}">
                <a16:creationId xmlns:a16="http://schemas.microsoft.com/office/drawing/2014/main" id="{ADF47F7E-3D89-7A96-A65E-2B9D98F245F0}"/>
              </a:ext>
            </a:extLst>
          </p:cNvPr>
          <p:cNvSpPr>
            <a:spLocks noGrp="1"/>
          </p:cNvSpPr>
          <p:nvPr>
            <p:ph idx="1"/>
          </p:nvPr>
        </p:nvSpPr>
        <p:spPr>
          <a:xfrm>
            <a:off x="1045029" y="2524721"/>
            <a:ext cx="4991629" cy="3677123"/>
          </a:xfrm>
        </p:spPr>
        <p:txBody>
          <a:bodyPr anchor="ctr">
            <a:normAutofit/>
          </a:bodyPr>
          <a:lstStyle/>
          <a:p>
            <a:pPr marL="0" indent="0">
              <a:buNone/>
            </a:pPr>
            <a:r>
              <a:rPr lang="es-ES" sz="1800" dirty="0"/>
              <a:t>Campamento de Planificación Universitaria del Distrito Escolar de </a:t>
            </a:r>
            <a:r>
              <a:rPr lang="es-ES" sz="1800" dirty="0" err="1"/>
              <a:t>Poudre</a:t>
            </a:r>
            <a:r>
              <a:rPr lang="es-ES" sz="1800" dirty="0"/>
              <a:t>
1)Programe una reunión para personas mayores
2)Cartas de recomendación
3)Formularios de solicitud de transcripción
4)Ayuda Financiera (Becas, Subvenciones, FAFSA / CASFA)</a:t>
            </a:r>
            <a:endParaRPr lang="en-US" sz="1800" dirty="0"/>
          </a:p>
        </p:txBody>
      </p:sp>
      <p:sp>
        <p:nvSpPr>
          <p:cNvPr id="1051" name="Rectangle 105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rt Collins High School's Class of 2022 graduates at Moby Arena">
            <a:extLst>
              <a:ext uri="{FF2B5EF4-FFF2-40B4-BE49-F238E27FC236}">
                <a16:creationId xmlns:a16="http://schemas.microsoft.com/office/drawing/2014/main" id="{66EC8016-5131-F1A6-DEF7-53C42909A8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493" y="2053951"/>
            <a:ext cx="4223252" cy="2810382"/>
          </a:xfrm>
          <a:prstGeom prst="rect">
            <a:avLst/>
          </a:prstGeom>
          <a:noFill/>
          <a:extLst>
            <a:ext uri="{909E8E84-426E-40DD-AFC4-6F175D3DCCD1}">
              <a14:hiddenFill xmlns:a14="http://schemas.microsoft.com/office/drawing/2010/main">
                <a:solidFill>
                  <a:srgbClr val="FFFFFF"/>
                </a:solidFill>
              </a14:hiddenFill>
            </a:ext>
          </a:extLst>
        </p:spPr>
      </p:pic>
      <p:cxnSp>
        <p:nvCxnSpPr>
          <p:cNvPr id="1053" name="Straight Connector 105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4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C9DED-EDEE-A15F-34D5-594CE3071574}"/>
              </a:ext>
            </a:extLst>
          </p:cNvPr>
          <p:cNvSpPr>
            <a:spLocks noGrp="1"/>
          </p:cNvSpPr>
          <p:nvPr>
            <p:ph type="title"/>
          </p:nvPr>
        </p:nvSpPr>
        <p:spPr>
          <a:xfrm>
            <a:off x="1043631" y="809898"/>
            <a:ext cx="9942716" cy="1554480"/>
          </a:xfrm>
        </p:spPr>
        <p:txBody>
          <a:bodyPr anchor="ctr">
            <a:normAutofit/>
          </a:bodyPr>
          <a:lstStyle/>
          <a:p>
            <a:r>
              <a:rPr lang="es-ES" sz="4800" dirty="0"/>
              <a:t>Factores del último año: ¡Todavía cuenta!</a:t>
            </a:r>
            <a:endParaRPr lang="en-US" sz="4800" dirty="0"/>
          </a:p>
        </p:txBody>
      </p:sp>
      <p:sp>
        <p:nvSpPr>
          <p:cNvPr id="3" name="Content Placeholder 2">
            <a:extLst>
              <a:ext uri="{FF2B5EF4-FFF2-40B4-BE49-F238E27FC236}">
                <a16:creationId xmlns:a16="http://schemas.microsoft.com/office/drawing/2014/main" id="{6F43F4D4-BA2A-5011-C811-ADDCBFB7F712}"/>
              </a:ext>
            </a:extLst>
          </p:cNvPr>
          <p:cNvSpPr>
            <a:spLocks noGrp="1"/>
          </p:cNvSpPr>
          <p:nvPr>
            <p:ph idx="1"/>
          </p:nvPr>
        </p:nvSpPr>
        <p:spPr>
          <a:xfrm>
            <a:off x="1045028" y="3017521"/>
            <a:ext cx="9941319" cy="3578145"/>
          </a:xfrm>
        </p:spPr>
        <p:txBody>
          <a:bodyPr anchor="ctr">
            <a:normAutofit/>
          </a:bodyPr>
          <a:lstStyle/>
          <a:p>
            <a:pPr marL="0" indent="0">
              <a:buNone/>
            </a:pPr>
            <a:r>
              <a:rPr lang="es-ES" sz="1600" dirty="0"/>
              <a:t>Las universidades sí tienen en cuenta las calificaciones de otoño
	Mantenga su horario competitivo
	Muchas universidades pedirán calificaciones finales
	Los cursos de último año sirven como base para la preparación universitaria, no como un momento     para "tomárselo con calma".
	Mantente al día en el plan de estudios de inglés y matemáticas
Influencias de las redes sociales
	El 28% de los oficiales de admisiones universitarias miran activamente los perfiles de redes sociales de los solicitantes durante las evaluaciones.
Mantenga actualizado su currículum de estudiante para oportunidades académicas y profesionales</a:t>
            </a:r>
            <a:endParaRPr lang="en-US" sz="1500" dirty="0"/>
          </a:p>
          <a:p>
            <a:endParaRPr lang="en-US"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73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D6A48-385F-8344-CEDC-6390E2C986F2}"/>
              </a:ext>
            </a:extLst>
          </p:cNvPr>
          <p:cNvSpPr>
            <a:spLocks noGrp="1"/>
          </p:cNvSpPr>
          <p:nvPr>
            <p:ph type="title"/>
          </p:nvPr>
        </p:nvSpPr>
        <p:spPr>
          <a:xfrm>
            <a:off x="7239014" y="525982"/>
            <a:ext cx="4282983" cy="1200361"/>
          </a:xfrm>
        </p:spPr>
        <p:txBody>
          <a:bodyPr anchor="b">
            <a:normAutofit fontScale="90000"/>
          </a:bodyPr>
          <a:lstStyle/>
          <a:p>
            <a:pPr algn="ctr"/>
            <a:r>
              <a:rPr lang="es-ES" sz="3600" dirty="0"/>
              <a:t>Oportunidades financieras de la División del Sector Privado</a:t>
            </a:r>
            <a:endParaRPr lang="en-US" sz="3600" dirty="0"/>
          </a:p>
        </p:txBody>
      </p:sp>
      <p:sp>
        <p:nvSpPr>
          <p:cNvPr id="24" name="Rectangle 2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575BDE-4A72-3770-EF10-256ECF0A848B}"/>
              </a:ext>
            </a:extLst>
          </p:cNvPr>
          <p:cNvPicPr>
            <a:picLocks noChangeAspect="1"/>
          </p:cNvPicPr>
          <p:nvPr/>
        </p:nvPicPr>
        <p:blipFill>
          <a:blip r:embed="rId2"/>
          <a:stretch>
            <a:fillRect/>
          </a:stretch>
        </p:blipFill>
        <p:spPr>
          <a:xfrm>
            <a:off x="1160769" y="650494"/>
            <a:ext cx="4458968" cy="5324142"/>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6E1D57-C950-6E27-43A0-4DD2FD2DBE2C}"/>
              </a:ext>
            </a:extLst>
          </p:cNvPr>
          <p:cNvSpPr>
            <a:spLocks noGrp="1"/>
          </p:cNvSpPr>
          <p:nvPr>
            <p:ph idx="1"/>
          </p:nvPr>
        </p:nvSpPr>
        <p:spPr>
          <a:xfrm>
            <a:off x="7239012" y="2031101"/>
            <a:ext cx="4282984" cy="3511943"/>
          </a:xfrm>
        </p:spPr>
        <p:txBody>
          <a:bodyPr anchor="ctr">
            <a:normAutofit/>
          </a:bodyPr>
          <a:lstStyle/>
          <a:p>
            <a:pPr marL="0" indent="0">
              <a:buNone/>
            </a:pPr>
            <a:r>
              <a:rPr lang="es-ES" sz="1800" dirty="0"/>
              <a:t>Programa ASCENT
	9 o más créditos universitarios
	GPA de 2.0 o superior
	Cumplir con todos los estándares de graduación de PSD
Programa TREP
Crédito universitario para clases de inscripción concurrente</a:t>
            </a:r>
            <a:endParaRPr lang="en-US" sz="1800" dirty="0"/>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093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418CBD-7ABB-2F70-9221-E999E6891DCC}"/>
              </a:ext>
            </a:extLst>
          </p:cNvPr>
          <p:cNvSpPr>
            <a:spLocks noGrp="1"/>
          </p:cNvSpPr>
          <p:nvPr>
            <p:ph type="title"/>
          </p:nvPr>
        </p:nvSpPr>
        <p:spPr>
          <a:xfrm>
            <a:off x="1137034" y="609597"/>
            <a:ext cx="9392421" cy="1330841"/>
          </a:xfrm>
        </p:spPr>
        <p:txBody>
          <a:bodyPr>
            <a:normAutofit/>
          </a:bodyPr>
          <a:lstStyle/>
          <a:p>
            <a:r>
              <a:rPr lang="es-ES" dirty="0"/>
              <a:t>Cuestionario de preparación para la universidad</a:t>
            </a:r>
            <a:endParaRPr lang="en-US" dirty="0"/>
          </a:p>
        </p:txBody>
      </p:sp>
      <p:sp>
        <p:nvSpPr>
          <p:cNvPr id="3" name="Content Placeholder 2">
            <a:extLst>
              <a:ext uri="{FF2B5EF4-FFF2-40B4-BE49-F238E27FC236}">
                <a16:creationId xmlns:a16="http://schemas.microsoft.com/office/drawing/2014/main" id="{3850565C-A7E0-A320-87DF-BADCDCFE68DB}"/>
              </a:ext>
            </a:extLst>
          </p:cNvPr>
          <p:cNvSpPr>
            <a:spLocks noGrp="1"/>
          </p:cNvSpPr>
          <p:nvPr>
            <p:ph idx="1"/>
          </p:nvPr>
        </p:nvSpPr>
        <p:spPr>
          <a:xfrm>
            <a:off x="1137034" y="2198362"/>
            <a:ext cx="4958966" cy="3917773"/>
          </a:xfrm>
        </p:spPr>
        <p:txBody>
          <a:bodyPr>
            <a:normAutofit lnSpcReduction="10000"/>
          </a:bodyPr>
          <a:lstStyle/>
          <a:p>
            <a:pPr marL="0" indent="0">
              <a:buNone/>
            </a:pPr>
            <a:r>
              <a:rPr lang="es-ES" sz="1900" dirty="0"/>
              <a:t>¿Qué porcentaje de colegios y universidades seguirán siendo opcionales para el ciclo de admisión 2024-2025? 
¿Cuánto tiempo pasa el oficial de admisiones promedio revisando tu solicitud de ingreso a la universidad?
¿A quién debo pedir una carta de recomendación?
¿Cuál fue la primera universidad en el estado de Colorado?
¿Qué universidad afirma ser la institución de educación superior más antigua de los Estados Unidos?</a:t>
            </a:r>
            <a:endParaRPr lang="en-US" sz="1900" dirty="0"/>
          </a:p>
        </p:txBody>
      </p:sp>
      <p:pic>
        <p:nvPicPr>
          <p:cNvPr id="2050" name="Picture 2" descr="Top questions to ask before enrolling in an online bachelor's program |  ODUGlobal">
            <a:extLst>
              <a:ext uri="{FF2B5EF4-FFF2-40B4-BE49-F238E27FC236}">
                <a16:creationId xmlns:a16="http://schemas.microsoft.com/office/drawing/2014/main" id="{5E309628-8716-DFF8-B2A6-410ECC34D7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269493"/>
            <a:ext cx="4788505" cy="3586756"/>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9706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34" name="Rectangle 103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8" name="Rectangle 103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69822-62A9-8D33-8BA7-4B97DEA5BFD0}"/>
              </a:ext>
            </a:extLst>
          </p:cNvPr>
          <p:cNvSpPr>
            <a:spLocks noGrp="1"/>
          </p:cNvSpPr>
          <p:nvPr>
            <p:ph type="title"/>
          </p:nvPr>
        </p:nvSpPr>
        <p:spPr>
          <a:xfrm>
            <a:off x="1043631" y="873940"/>
            <a:ext cx="5052369" cy="1035781"/>
          </a:xfrm>
        </p:spPr>
        <p:txBody>
          <a:bodyPr anchor="ctr">
            <a:normAutofit fontScale="90000"/>
          </a:bodyPr>
          <a:lstStyle/>
          <a:p>
            <a:pPr algn="ctr"/>
            <a:r>
              <a:rPr lang="en-US" sz="3600" dirty="0" err="1"/>
              <a:t>Recursos</a:t>
            </a:r>
            <a:r>
              <a:rPr lang="en-US" sz="3600" dirty="0"/>
              <a:t> de Fort Collins High School</a:t>
            </a:r>
          </a:p>
        </p:txBody>
      </p:sp>
      <p:sp>
        <p:nvSpPr>
          <p:cNvPr id="3" name="Content Placeholder 2">
            <a:extLst>
              <a:ext uri="{FF2B5EF4-FFF2-40B4-BE49-F238E27FC236}">
                <a16:creationId xmlns:a16="http://schemas.microsoft.com/office/drawing/2014/main" id="{41BA7661-DFA1-D897-D8FE-CD741E5FBBFF}"/>
              </a:ext>
            </a:extLst>
          </p:cNvPr>
          <p:cNvSpPr>
            <a:spLocks noGrp="1"/>
          </p:cNvSpPr>
          <p:nvPr>
            <p:ph idx="1"/>
          </p:nvPr>
        </p:nvSpPr>
        <p:spPr>
          <a:xfrm>
            <a:off x="1045029" y="2524721"/>
            <a:ext cx="4991629" cy="3677123"/>
          </a:xfrm>
        </p:spPr>
        <p:txBody>
          <a:bodyPr anchor="ctr">
            <a:normAutofit/>
          </a:bodyPr>
          <a:lstStyle/>
          <a:p>
            <a:pPr marL="0" indent="0">
              <a:buNone/>
            </a:pPr>
            <a:endParaRPr lang="en-US" sz="1800" dirty="0"/>
          </a:p>
          <a:p>
            <a:pPr marL="0" indent="0">
              <a:buNone/>
            </a:pPr>
            <a:r>
              <a:rPr lang="es-ES" sz="1800" dirty="0"/>
              <a:t>Proceso de solicitud de ingreso a la universidad
Visitas a la universidad: qué hacer y qué preguntar
Preguntas para hacer a los representantes de la universidad
Pagar la universidad</a:t>
            </a:r>
            <a:endParaRPr lang="en-US" sz="1800" dirty="0"/>
          </a:p>
          <a:p>
            <a:pPr marL="0" indent="0">
              <a:buNone/>
            </a:pPr>
            <a:endParaRPr lang="en-US" sz="1800" dirty="0"/>
          </a:p>
        </p:txBody>
      </p:sp>
      <p:sp>
        <p:nvSpPr>
          <p:cNvPr id="1040" name="Rectangle 103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aditions | Fort Collins High School">
            <a:extLst>
              <a:ext uri="{FF2B5EF4-FFF2-40B4-BE49-F238E27FC236}">
                <a16:creationId xmlns:a16="http://schemas.microsoft.com/office/drawing/2014/main" id="{7E9E2BFD-B2F0-44B9-037D-4BDFC82591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493" y="2053951"/>
            <a:ext cx="4223252" cy="2810382"/>
          </a:xfrm>
          <a:prstGeom prst="rect">
            <a:avLst/>
          </a:prstGeom>
          <a:noFill/>
          <a:extLst>
            <a:ext uri="{909E8E84-426E-40DD-AFC4-6F175D3DCCD1}">
              <a14:hiddenFill xmlns:a14="http://schemas.microsoft.com/office/drawing/2010/main">
                <a:solidFill>
                  <a:srgbClr val="FFFFFF"/>
                </a:solidFill>
              </a14:hiddenFill>
            </a:ext>
          </a:extLst>
        </p:spPr>
      </p:pic>
      <p:cxnSp>
        <p:nvCxnSpPr>
          <p:cNvPr id="1042" name="Straight Connector 104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53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Slide Background">
            <a:extLst>
              <a:ext uri="{FF2B5EF4-FFF2-40B4-BE49-F238E27FC236}">
                <a16:creationId xmlns:a16="http://schemas.microsoft.com/office/drawing/2014/main" id="{7DE220E6-BA55-4F04-B3C4-F4985F3E7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6" name="tint">
            <a:extLst>
              <a:ext uri="{FF2B5EF4-FFF2-40B4-BE49-F238E27FC236}">
                <a16:creationId xmlns:a16="http://schemas.microsoft.com/office/drawing/2014/main" id="{5AE190BC-D2FD-433E-AB89-0DF68EFD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2068" name="Rectangle 2067">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6444" y="0"/>
            <a:ext cx="6075554" cy="6858000"/>
          </a:xfrm>
          <a:prstGeom prst="rect">
            <a:avLst/>
          </a:prstGeom>
          <a:ln>
            <a:noFill/>
          </a:ln>
          <a:effectLst>
            <a:outerShdw blurRad="508000" dist="190500" dir="546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70DFE7-993B-E774-0E6E-02E976E57E08}"/>
              </a:ext>
            </a:extLst>
          </p:cNvPr>
          <p:cNvSpPr>
            <a:spLocks noGrp="1"/>
          </p:cNvSpPr>
          <p:nvPr>
            <p:ph type="title"/>
          </p:nvPr>
        </p:nvSpPr>
        <p:spPr>
          <a:xfrm>
            <a:off x="0" y="-77118"/>
            <a:ext cx="6116442" cy="3635566"/>
          </a:xfrm>
        </p:spPr>
        <p:txBody>
          <a:bodyPr anchor="ctr">
            <a:normAutofit/>
          </a:bodyPr>
          <a:lstStyle/>
          <a:p>
            <a:pPr algn="ctr"/>
            <a:r>
              <a:rPr lang="en-US" sz="6000" dirty="0"/>
              <a:t>Agenda</a:t>
            </a:r>
          </a:p>
        </p:txBody>
      </p:sp>
      <p:sp>
        <p:nvSpPr>
          <p:cNvPr id="3" name="Content Placeholder 2">
            <a:extLst>
              <a:ext uri="{FF2B5EF4-FFF2-40B4-BE49-F238E27FC236}">
                <a16:creationId xmlns:a16="http://schemas.microsoft.com/office/drawing/2014/main" id="{5AB48A29-B71A-42A0-3AF4-4702F8820AE7}"/>
              </a:ext>
            </a:extLst>
          </p:cNvPr>
          <p:cNvSpPr>
            <a:spLocks noGrp="1"/>
          </p:cNvSpPr>
          <p:nvPr>
            <p:ph idx="1"/>
          </p:nvPr>
        </p:nvSpPr>
        <p:spPr>
          <a:xfrm>
            <a:off x="6816432" y="385591"/>
            <a:ext cx="5092802" cy="6213514"/>
          </a:xfrm>
        </p:spPr>
        <p:txBody>
          <a:bodyPr anchor="ctr">
            <a:noAutofit/>
          </a:bodyPr>
          <a:lstStyle/>
          <a:p>
            <a:pPr marL="0" indent="0">
              <a:buNone/>
            </a:pPr>
            <a:r>
              <a:rPr lang="es-ES" sz="1400" b="1" dirty="0"/>
              <a:t>Fase 1: Qué hacer ahora (abril – mayo)
	Oportunidades de exámenes escolares y nacionales SAT/ACT
	Explorando los factores de ajuste de la universidad
	Visitas de representantes de la universidad a FCHS
	Estudio de caso de PSD y feria universitaria
Fase 2: Planificación de verano (junio – julio)
	Aplicación común
	Visitas a los campus universitarios
	Creación de una lista equilibrada
	Campamento de entrenamiento universitario del Distrito Escolar de </a:t>
            </a:r>
            <a:r>
              <a:rPr lang="es-ES" sz="1400" b="1" dirty="0" err="1"/>
              <a:t>Poudre</a:t>
            </a:r>
            <a:r>
              <a:rPr lang="es-ES" sz="1400" b="1" dirty="0"/>
              <a:t>
Fase 3: Último año (agosto – septiembre)
	Expectativas de programación académica 
	Aplicaciones de ASCENT y TREP
	Procesos FAFSA y CASFA
	Transcripciones de las clases FRCC y AP</a:t>
            </a:r>
            <a:endParaRPr lang="en-US" sz="1400" dirty="0"/>
          </a:p>
        </p:txBody>
      </p:sp>
      <p:pic>
        <p:nvPicPr>
          <p:cNvPr id="4098" name="Picture 2" descr="Home | Fort Collins High School">
            <a:extLst>
              <a:ext uri="{FF2B5EF4-FFF2-40B4-BE49-F238E27FC236}">
                <a16:creationId xmlns:a16="http://schemas.microsoft.com/office/drawing/2014/main" id="{73926945-F01E-9A3B-296C-68A281FD1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126" y="2935389"/>
            <a:ext cx="2062190" cy="208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18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1" name="Group 308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082" name="Rectangle 308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6" name="Rectangle 308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52269-8A6F-A5F6-0FAF-4CBBACE45938}"/>
              </a:ext>
            </a:extLst>
          </p:cNvPr>
          <p:cNvSpPr>
            <a:spLocks noGrp="1"/>
          </p:cNvSpPr>
          <p:nvPr>
            <p:ph type="title"/>
          </p:nvPr>
        </p:nvSpPr>
        <p:spPr>
          <a:xfrm>
            <a:off x="1043631" y="873940"/>
            <a:ext cx="5052369" cy="1035781"/>
          </a:xfrm>
        </p:spPr>
        <p:txBody>
          <a:bodyPr anchor="ctr">
            <a:normAutofit/>
          </a:bodyPr>
          <a:lstStyle/>
          <a:p>
            <a:pPr algn="ctr"/>
            <a:r>
              <a:rPr lang="en-US" sz="3300" dirty="0"/>
              <a:t>¿</a:t>
            </a:r>
            <a:r>
              <a:rPr lang="en-US" sz="3300" dirty="0" err="1"/>
              <a:t>Qué</a:t>
            </a:r>
            <a:r>
              <a:rPr lang="en-US" sz="3300" dirty="0"/>
              <a:t> </a:t>
            </a:r>
            <a:r>
              <a:rPr lang="en-US" sz="3300" dirty="0" err="1"/>
              <a:t>hacer</a:t>
            </a:r>
            <a:r>
              <a:rPr lang="en-US" sz="3300" dirty="0"/>
              <a:t> </a:t>
            </a:r>
            <a:r>
              <a:rPr lang="en-US" sz="3300" dirty="0" err="1"/>
              <a:t>ahora</a:t>
            </a:r>
            <a:r>
              <a:rPr lang="en-US" sz="3300" dirty="0"/>
              <a:t>?</a:t>
            </a:r>
          </a:p>
        </p:txBody>
      </p:sp>
      <p:sp>
        <p:nvSpPr>
          <p:cNvPr id="3" name="Content Placeholder 2">
            <a:extLst>
              <a:ext uri="{FF2B5EF4-FFF2-40B4-BE49-F238E27FC236}">
                <a16:creationId xmlns:a16="http://schemas.microsoft.com/office/drawing/2014/main" id="{2D83A4C0-3C65-FB4A-5700-98BE03CC20F2}"/>
              </a:ext>
            </a:extLst>
          </p:cNvPr>
          <p:cNvSpPr>
            <a:spLocks noGrp="1"/>
          </p:cNvSpPr>
          <p:nvPr>
            <p:ph idx="1"/>
          </p:nvPr>
        </p:nvSpPr>
        <p:spPr>
          <a:xfrm>
            <a:off x="535670" y="2494440"/>
            <a:ext cx="6180629" cy="4114104"/>
          </a:xfrm>
        </p:spPr>
        <p:txBody>
          <a:bodyPr anchor="ctr">
            <a:normAutofit fontScale="85000" lnSpcReduction="20000"/>
          </a:bodyPr>
          <a:lstStyle/>
          <a:p>
            <a:pPr marL="0" indent="0">
              <a:buNone/>
            </a:pPr>
            <a:endParaRPr lang="en-US" sz="1400" dirty="0"/>
          </a:p>
          <a:p>
            <a:pPr marL="0" indent="0" algn="ctr">
              <a:buNone/>
            </a:pPr>
            <a:r>
              <a:rPr lang="en-US" sz="1700" b="1" dirty="0"/>
              <a:t>SAT &amp; ACT National Testing</a:t>
            </a:r>
          </a:p>
          <a:p>
            <a:pPr marL="0" indent="0">
              <a:lnSpc>
                <a:spcPct val="120000"/>
              </a:lnSpc>
              <a:buNone/>
            </a:pPr>
            <a:r>
              <a:rPr lang="es-ES" sz="1400" dirty="0"/>
              <a:t>El SAT del estado de Colorado se ofrecerá a todos los estudiantes de tercer año el martes 16 de abril en Fort Collins High </a:t>
            </a:r>
            <a:r>
              <a:rPr lang="es-ES" sz="1400" dirty="0" err="1"/>
              <a:t>School</a:t>
            </a:r>
            <a:r>
              <a:rPr lang="es-ES" sz="1400" dirty="0"/>
              <a:t>
Las pruebas de abril de 2024 serán en formato electrónico (2 horas y 14 minutos)
	Lectura y escritura – 64 minutos
	Matemáticas – 70 minutos
Los estudiantes pueden tomar el SAT como centros nacionales de exámenes, incluida Windsor </a:t>
            </a:r>
            <a:r>
              <a:rPr lang="es-ES" sz="1400" dirty="0" err="1"/>
              <a:t>Charter</a:t>
            </a:r>
            <a:r>
              <a:rPr lang="es-ES" sz="1400" dirty="0"/>
              <a:t> </a:t>
            </a:r>
            <a:r>
              <a:rPr lang="es-ES" sz="1400" dirty="0" err="1"/>
              <a:t>Academy</a:t>
            </a:r>
            <a:r>
              <a:rPr lang="es-ES" sz="1400" dirty="0"/>
              <a:t>.
	Cuota de inscripción de $60
Opciones de informes de puntajes para el ciclo de admisiones 2024-2025
	Detalles opcionales de la prueba - Escuelas de Colorado
	</a:t>
            </a:r>
            <a:r>
              <a:rPr lang="es-ES" sz="1400" dirty="0" err="1"/>
              <a:t>FairTest</a:t>
            </a:r>
            <a:r>
              <a:rPr lang="es-ES" sz="1400" dirty="0"/>
              <a:t>: lista de universidades con exámenes opcionales</a:t>
            </a:r>
            <a:endParaRPr lang="en-US" sz="1300" dirty="0"/>
          </a:p>
          <a:p>
            <a:pPr marL="0" indent="0">
              <a:buNone/>
            </a:pPr>
            <a:endParaRPr lang="en-US" sz="1300" dirty="0"/>
          </a:p>
        </p:txBody>
      </p:sp>
      <p:sp>
        <p:nvSpPr>
          <p:cNvPr id="3088" name="Rectangle 308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llege Board to pay $750,000 for violating New York students' privacy  rights">
            <a:extLst>
              <a:ext uri="{FF2B5EF4-FFF2-40B4-BE49-F238E27FC236}">
                <a16:creationId xmlns:a16="http://schemas.microsoft.com/office/drawing/2014/main" id="{6023E9C5-C59E-2E87-D88F-0F04D9BF3F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493" y="1991209"/>
            <a:ext cx="4223252" cy="2935866"/>
          </a:xfrm>
          <a:prstGeom prst="rect">
            <a:avLst/>
          </a:prstGeom>
          <a:noFill/>
          <a:extLst>
            <a:ext uri="{909E8E84-426E-40DD-AFC4-6F175D3DCCD1}">
              <a14:hiddenFill xmlns:a14="http://schemas.microsoft.com/office/drawing/2010/main">
                <a:solidFill>
                  <a:srgbClr val="FFFFFF"/>
                </a:solidFill>
              </a14:hiddenFill>
            </a:ext>
          </a:extLst>
        </p:spPr>
      </p:pic>
      <p:cxnSp>
        <p:nvCxnSpPr>
          <p:cNvPr id="3090" name="Straight Connector 308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00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0AF1C-E393-7045-E332-96F677DEB6DE}"/>
              </a:ext>
            </a:extLst>
          </p:cNvPr>
          <p:cNvSpPr>
            <a:spLocks noGrp="1"/>
          </p:cNvSpPr>
          <p:nvPr>
            <p:ph type="title"/>
          </p:nvPr>
        </p:nvSpPr>
        <p:spPr>
          <a:xfrm>
            <a:off x="793662" y="386930"/>
            <a:ext cx="10066122" cy="1298448"/>
          </a:xfrm>
        </p:spPr>
        <p:txBody>
          <a:bodyPr anchor="b">
            <a:normAutofit/>
          </a:bodyPr>
          <a:lstStyle/>
          <a:p>
            <a:pPr algn="ctr"/>
            <a:r>
              <a:rPr lang="en-US" sz="4800" dirty="0"/>
              <a:t>College Fit Factors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66B7EC-01A6-9F1F-EA06-FFF843EF1BCE}"/>
              </a:ext>
            </a:extLst>
          </p:cNvPr>
          <p:cNvSpPr>
            <a:spLocks noGrp="1"/>
          </p:cNvSpPr>
          <p:nvPr>
            <p:ph idx="1"/>
          </p:nvPr>
        </p:nvSpPr>
        <p:spPr>
          <a:xfrm>
            <a:off x="793661" y="2599508"/>
            <a:ext cx="4530898" cy="3871561"/>
          </a:xfrm>
        </p:spPr>
        <p:txBody>
          <a:bodyPr anchor="ctr">
            <a:normAutofit lnSpcReduction="10000"/>
          </a:bodyPr>
          <a:lstStyle/>
          <a:p>
            <a:pPr marL="0" indent="0">
              <a:buNone/>
            </a:pPr>
            <a:r>
              <a:rPr lang="es-ES" sz="1700" dirty="0"/>
              <a:t>¿Cómo empiezas a encontrar los colegios y universidades que mejor se adapten a ti?
1)Público vs. Privado
2)Oportunidades de Ayuda Financiera / Préstamos
3)Ubicación, ubicación, ubicación
4)Tamaño
5)Diversidad, Equidad, Accesibilidad
5)Oportunidades de Investigación / Pasantías
El gran futuro del </a:t>
            </a:r>
            <a:r>
              <a:rPr lang="es-ES" sz="1700" dirty="0" err="1"/>
              <a:t>College</a:t>
            </a:r>
            <a:r>
              <a:rPr lang="es-ES" sz="1700" dirty="0"/>
              <a:t> </a:t>
            </a:r>
            <a:r>
              <a:rPr lang="es-ES" sz="1700" dirty="0" err="1"/>
              <a:t>Board</a:t>
            </a:r>
            <a:r>
              <a:rPr lang="es-ES" sz="1700" dirty="0"/>
              <a:t>
</a:t>
            </a:r>
            <a:r>
              <a:rPr lang="es-ES" sz="1700" dirty="0" err="1"/>
              <a:t>The</a:t>
            </a:r>
            <a:r>
              <a:rPr lang="es-ES" sz="1700" dirty="0"/>
              <a:t> Princeton </a:t>
            </a:r>
            <a:r>
              <a:rPr lang="es-ES" sz="1700" dirty="0" err="1"/>
              <a:t>Review</a:t>
            </a:r>
            <a:r>
              <a:rPr lang="es-ES" sz="1700" dirty="0"/>
              <a:t> Encuentra tu universidad
Exploración de </a:t>
            </a:r>
            <a:r>
              <a:rPr lang="es-ES" sz="1700" dirty="0" err="1"/>
              <a:t>Xello</a:t>
            </a:r>
            <a:r>
              <a:rPr lang="es-ES" sz="1700" dirty="0"/>
              <a:t> </a:t>
            </a:r>
            <a:r>
              <a:rPr lang="es-ES" sz="1700" dirty="0" err="1"/>
              <a:t>College</a:t>
            </a:r>
            <a:endParaRPr lang="en-US" sz="1700" dirty="0"/>
          </a:p>
          <a:p>
            <a:pPr marL="914400" lvl="1" indent="-457200">
              <a:buAutoNum type="arabicParenR"/>
            </a:pPr>
            <a:endParaRPr lang="en-US" sz="1700" dirty="0"/>
          </a:p>
        </p:txBody>
      </p:sp>
      <p:pic>
        <p:nvPicPr>
          <p:cNvPr id="5" name="Picture 4" descr="A screenshot of a web page&#10;&#10;Description automatically generated">
            <a:extLst>
              <a:ext uri="{FF2B5EF4-FFF2-40B4-BE49-F238E27FC236}">
                <a16:creationId xmlns:a16="http://schemas.microsoft.com/office/drawing/2014/main" id="{5FA5EC7B-87AA-67D5-99A6-89CCCFFA7668}"/>
              </a:ext>
            </a:extLst>
          </p:cNvPr>
          <p:cNvPicPr>
            <a:picLocks noChangeAspect="1"/>
          </p:cNvPicPr>
          <p:nvPr/>
        </p:nvPicPr>
        <p:blipFill>
          <a:blip r:embed="rId2"/>
          <a:stretch>
            <a:fillRect/>
          </a:stretch>
        </p:blipFill>
        <p:spPr>
          <a:xfrm>
            <a:off x="5911532" y="3169689"/>
            <a:ext cx="5150277" cy="234337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71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Freeform: Shape 4111">
            <a:extLst>
              <a:ext uri="{FF2B5EF4-FFF2-40B4-BE49-F238E27FC236}">
                <a16:creationId xmlns:a16="http://schemas.microsoft.com/office/drawing/2014/main" id="{041C67D0-A496-4B86-BF61-263FF9EFD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4" name="Right Triangle 41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6" name="Rectangle 41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D61E0-1068-3C10-2EE4-125C0AA76099}"/>
              </a:ext>
            </a:extLst>
          </p:cNvPr>
          <p:cNvSpPr>
            <a:spLocks noGrp="1"/>
          </p:cNvSpPr>
          <p:nvPr>
            <p:ph type="title"/>
          </p:nvPr>
        </p:nvSpPr>
        <p:spPr>
          <a:xfrm>
            <a:off x="5780700" y="1188637"/>
            <a:ext cx="5327272" cy="783382"/>
          </a:xfrm>
        </p:spPr>
        <p:txBody>
          <a:bodyPr>
            <a:normAutofit fontScale="90000"/>
          </a:bodyPr>
          <a:lstStyle/>
          <a:p>
            <a:br>
              <a:rPr lang="en-US" sz="3400" dirty="0"/>
            </a:br>
            <a:br>
              <a:rPr lang="en-US" sz="3400" dirty="0"/>
            </a:br>
            <a:r>
              <a:rPr lang="en-US" sz="3400" dirty="0" err="1"/>
              <a:t>Visitas</a:t>
            </a:r>
            <a:r>
              <a:rPr lang="en-US" sz="3400" dirty="0"/>
              <a:t> de </a:t>
            </a:r>
            <a:r>
              <a:rPr lang="en-US" sz="3400" dirty="0" err="1"/>
              <a:t>representantes</a:t>
            </a:r>
            <a:r>
              <a:rPr lang="en-US" sz="3400" dirty="0"/>
              <a:t> de la </a:t>
            </a:r>
            <a:r>
              <a:rPr lang="en-US" sz="3400" dirty="0" err="1"/>
              <a:t>universidad</a:t>
            </a:r>
            <a:endParaRPr lang="en-US" sz="3400" dirty="0"/>
          </a:p>
        </p:txBody>
      </p:sp>
      <p:pic>
        <p:nvPicPr>
          <p:cNvPr id="3074" name="Picture 2" descr="College visits provide students with opportunities to find right fit –  Coppell Student Media">
            <a:extLst>
              <a:ext uri="{FF2B5EF4-FFF2-40B4-BE49-F238E27FC236}">
                <a16:creationId xmlns:a16="http://schemas.microsoft.com/office/drawing/2014/main" id="{728DA393-8345-A291-8492-55D1C61A3F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0832" y="1266742"/>
            <a:ext cx="2420818" cy="2414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C9ABA2-D4AD-DF37-9175-2FFD4F9CF5FE}"/>
              </a:ext>
            </a:extLst>
          </p:cNvPr>
          <p:cNvPicPr>
            <a:picLocks noChangeAspect="1"/>
          </p:cNvPicPr>
          <p:nvPr/>
        </p:nvPicPr>
        <p:blipFill>
          <a:blip r:embed="rId3"/>
          <a:stretch>
            <a:fillRect/>
          </a:stretch>
        </p:blipFill>
        <p:spPr>
          <a:xfrm>
            <a:off x="816668" y="4308351"/>
            <a:ext cx="4460969" cy="446096"/>
          </a:xfrm>
          <a:prstGeom prst="rect">
            <a:avLst/>
          </a:prstGeom>
        </p:spPr>
      </p:pic>
      <p:sp>
        <p:nvSpPr>
          <p:cNvPr id="3" name="Content Placeholder 2">
            <a:extLst>
              <a:ext uri="{FF2B5EF4-FFF2-40B4-BE49-F238E27FC236}">
                <a16:creationId xmlns:a16="http://schemas.microsoft.com/office/drawing/2014/main" id="{26C14C31-73BB-1CCE-2C46-944960685D87}"/>
              </a:ext>
            </a:extLst>
          </p:cNvPr>
          <p:cNvSpPr>
            <a:spLocks noGrp="1"/>
          </p:cNvSpPr>
          <p:nvPr>
            <p:ph idx="1"/>
          </p:nvPr>
        </p:nvSpPr>
        <p:spPr>
          <a:xfrm>
            <a:off x="5780700" y="2537381"/>
            <a:ext cx="4470533" cy="2401623"/>
          </a:xfrm>
        </p:spPr>
        <p:txBody>
          <a:bodyPr anchor="t">
            <a:normAutofit lnSpcReduction="10000"/>
          </a:bodyPr>
          <a:lstStyle/>
          <a:p>
            <a:pPr marL="0" indent="0">
              <a:buNone/>
            </a:pPr>
            <a:r>
              <a:rPr lang="es-ES" sz="1600" dirty="0"/>
              <a:t>Oportunidad de visitar a los oficiales de admisiones universitarias (¡los mismos miembros del personal que leen sus solicitudes universitarias!)
Entrevista gratuita en persona
Algunas escuelas admiten a los estudiantes en el acto
Excusado de las clases académicas durante las visitas</a:t>
            </a:r>
            <a:endParaRPr lang="en-US" sz="1600" dirty="0"/>
          </a:p>
        </p:txBody>
      </p:sp>
    </p:spTree>
    <p:extLst>
      <p:ext uri="{BB962C8B-B14F-4D97-AF65-F5344CB8AC3E}">
        <p14:creationId xmlns:p14="http://schemas.microsoft.com/office/powerpoint/2010/main" val="384984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48B6E-1B70-9EC7-DF83-9B459E09449A}"/>
              </a:ext>
            </a:extLst>
          </p:cNvPr>
          <p:cNvSpPr>
            <a:spLocks noGrp="1"/>
          </p:cNvSpPr>
          <p:nvPr>
            <p:ph type="title"/>
          </p:nvPr>
        </p:nvSpPr>
        <p:spPr>
          <a:xfrm>
            <a:off x="731525" y="873940"/>
            <a:ext cx="5493005" cy="1035781"/>
          </a:xfrm>
        </p:spPr>
        <p:txBody>
          <a:bodyPr anchor="ctr">
            <a:normAutofit/>
          </a:bodyPr>
          <a:lstStyle/>
          <a:p>
            <a:pPr algn="ctr"/>
            <a:r>
              <a:rPr lang="es-ES" sz="3200" dirty="0"/>
              <a:t>Estudio de caso de PSD y feria universitaria</a:t>
            </a:r>
            <a:endParaRPr lang="en-US" sz="3200" dirty="0"/>
          </a:p>
        </p:txBody>
      </p:sp>
      <p:sp>
        <p:nvSpPr>
          <p:cNvPr id="3" name="Content Placeholder 2">
            <a:extLst>
              <a:ext uri="{FF2B5EF4-FFF2-40B4-BE49-F238E27FC236}">
                <a16:creationId xmlns:a16="http://schemas.microsoft.com/office/drawing/2014/main" id="{9DB6EA90-B24D-7C73-FC29-789091C219EA}"/>
              </a:ext>
            </a:extLst>
          </p:cNvPr>
          <p:cNvSpPr>
            <a:spLocks noGrp="1"/>
          </p:cNvSpPr>
          <p:nvPr>
            <p:ph idx="1"/>
          </p:nvPr>
        </p:nvSpPr>
        <p:spPr>
          <a:xfrm>
            <a:off x="1045029" y="2007705"/>
            <a:ext cx="4991629" cy="4194140"/>
          </a:xfrm>
        </p:spPr>
        <p:txBody>
          <a:bodyPr anchor="ctr">
            <a:normAutofit/>
          </a:bodyPr>
          <a:lstStyle/>
          <a:p>
            <a:pPr marL="0" indent="0">
              <a:lnSpc>
                <a:spcPct val="150000"/>
              </a:lnSpc>
              <a:buNone/>
            </a:pPr>
            <a:r>
              <a:rPr lang="es-ES" sz="2400" b="1" dirty="0"/>
              <a:t>Cuándo: Jueves 18 de abril
Dónde: Escuela Intermedia/Preparatoria </a:t>
            </a:r>
            <a:r>
              <a:rPr lang="es-ES" sz="2400" b="1" dirty="0" err="1"/>
              <a:t>Timnath</a:t>
            </a:r>
            <a:r>
              <a:rPr lang="es-ES" sz="2400" b="1" dirty="0"/>
              <a:t>
Feria Universitaria: 6:00 – 6:30 p.m.
Estudio de caso: 6:30 – 8:00 </a:t>
            </a:r>
            <a:r>
              <a:rPr lang="es-ES" sz="2400" b="1" dirty="0" err="1"/>
              <a:t>p.m</a:t>
            </a:r>
            <a:r>
              <a:rPr lang="en-US" sz="2400" dirty="0"/>
              <a:t>.</a:t>
            </a: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6E261B-ADD0-964E-90EB-EDC73A0E7A38}"/>
              </a:ext>
            </a:extLst>
          </p:cNvPr>
          <p:cNvPicPr>
            <a:picLocks noChangeAspect="1"/>
          </p:cNvPicPr>
          <p:nvPr/>
        </p:nvPicPr>
        <p:blipFill>
          <a:blip r:embed="rId2"/>
          <a:stretch>
            <a:fillRect/>
          </a:stretch>
        </p:blipFill>
        <p:spPr>
          <a:xfrm>
            <a:off x="7091561" y="901032"/>
            <a:ext cx="3901116" cy="5116220"/>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6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9" name="Group 2058">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60" name="Rectangle 2059">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3" name="Rectangle 2062">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9BD7E-F806-F618-5CAA-F355401258C6}"/>
              </a:ext>
            </a:extLst>
          </p:cNvPr>
          <p:cNvSpPr>
            <a:spLocks noGrp="1"/>
          </p:cNvSpPr>
          <p:nvPr>
            <p:ph type="title"/>
          </p:nvPr>
        </p:nvSpPr>
        <p:spPr>
          <a:xfrm>
            <a:off x="1057025" y="922644"/>
            <a:ext cx="5040285" cy="1169585"/>
          </a:xfrm>
        </p:spPr>
        <p:txBody>
          <a:bodyPr anchor="b">
            <a:normAutofit/>
          </a:bodyPr>
          <a:lstStyle/>
          <a:p>
            <a:r>
              <a:rPr lang="en-US" sz="4000" dirty="0" err="1"/>
              <a:t>Planificación</a:t>
            </a:r>
            <a:r>
              <a:rPr lang="en-US" sz="4000" dirty="0"/>
              <a:t> de </a:t>
            </a:r>
            <a:r>
              <a:rPr lang="en-US" sz="4000" dirty="0" err="1"/>
              <a:t>verano</a:t>
            </a:r>
            <a:endParaRPr lang="en-US" sz="4000" dirty="0"/>
          </a:p>
        </p:txBody>
      </p:sp>
      <p:sp>
        <p:nvSpPr>
          <p:cNvPr id="2065" name="Rectangle 206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90AC2B-19E2-97B9-E0CB-E82E5DB45F96}"/>
              </a:ext>
            </a:extLst>
          </p:cNvPr>
          <p:cNvSpPr>
            <a:spLocks noGrp="1"/>
          </p:cNvSpPr>
          <p:nvPr>
            <p:ph idx="1"/>
          </p:nvPr>
        </p:nvSpPr>
        <p:spPr>
          <a:xfrm>
            <a:off x="1055715" y="3117553"/>
            <a:ext cx="5334068" cy="3057958"/>
          </a:xfrm>
        </p:spPr>
        <p:txBody>
          <a:bodyPr anchor="ctr">
            <a:normAutofit/>
          </a:bodyPr>
          <a:lstStyle/>
          <a:p>
            <a:pPr marL="0" indent="0">
              <a:buNone/>
            </a:pPr>
            <a:r>
              <a:rPr lang="es-ES" sz="2000" dirty="0"/>
              <a:t>Comenzar la aplicación común
Característica común de App </a:t>
            </a:r>
            <a:r>
              <a:rPr lang="es-ES" sz="2000" dirty="0" err="1"/>
              <a:t>Ready</a:t>
            </a:r>
            <a:r>
              <a:rPr lang="es-ES" sz="2000" dirty="0"/>
              <a:t> para fines de planeación
¡Visite los campus y haga preguntas!
Actualiza tu lista de universidades
Asista al campamento de entrenamiento universitario del distrito escolar de </a:t>
            </a:r>
            <a:r>
              <a:rPr lang="es-ES" sz="2000" dirty="0" err="1"/>
              <a:t>Poudre</a:t>
            </a:r>
            <a:r>
              <a:rPr lang="es-ES" sz="2000" dirty="0"/>
              <a:t> (agosto de 2024)</a:t>
            </a:r>
            <a:endParaRPr lang="en-US" sz="2000" dirty="0"/>
          </a:p>
          <a:p>
            <a:endParaRPr lang="en-US" sz="2000" dirty="0"/>
          </a:p>
          <a:p>
            <a:endParaRPr lang="en-US" sz="2000" dirty="0"/>
          </a:p>
        </p:txBody>
      </p:sp>
      <p:pic>
        <p:nvPicPr>
          <p:cNvPr id="2052" name="Picture 4" descr="Visit Campus | Colorado Mesa University">
            <a:extLst>
              <a:ext uri="{FF2B5EF4-FFF2-40B4-BE49-F238E27FC236}">
                <a16:creationId xmlns:a16="http://schemas.microsoft.com/office/drawing/2014/main" id="{DBC71778-B4F1-0452-B6BB-3F97F1DA6D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1821" y="774285"/>
            <a:ext cx="3878811" cy="25811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sit Campus - University of Northern Colorado - Greeley, CO">
            <a:extLst>
              <a:ext uri="{FF2B5EF4-FFF2-40B4-BE49-F238E27FC236}">
                <a16:creationId xmlns:a16="http://schemas.microsoft.com/office/drawing/2014/main" id="{A1ABDBD9-0DCF-A4CC-3A9F-1BC1C5567F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94769" y="3575074"/>
            <a:ext cx="3892916" cy="25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0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870A-207D-5018-D887-8DC5654C1FA0}"/>
              </a:ext>
            </a:extLst>
          </p:cNvPr>
          <p:cNvSpPr>
            <a:spLocks noGrp="1"/>
          </p:cNvSpPr>
          <p:nvPr>
            <p:ph type="title"/>
          </p:nvPr>
        </p:nvSpPr>
        <p:spPr>
          <a:xfrm>
            <a:off x="762000" y="1143486"/>
            <a:ext cx="2851533" cy="1437406"/>
          </a:xfrm>
        </p:spPr>
        <p:txBody>
          <a:bodyPr anchor="t">
            <a:normAutofit/>
          </a:bodyPr>
          <a:lstStyle/>
          <a:p>
            <a:pPr algn="ctr"/>
            <a:r>
              <a:rPr lang="en-US" sz="3200" dirty="0"/>
              <a:t>La </a:t>
            </a:r>
            <a:r>
              <a:rPr lang="en-US" sz="3200" dirty="0" err="1"/>
              <a:t>aplicación</a:t>
            </a:r>
            <a:r>
              <a:rPr lang="en-US" sz="3200" dirty="0"/>
              <a:t> </a:t>
            </a:r>
            <a:r>
              <a:rPr lang="en-US" sz="3200" dirty="0" err="1"/>
              <a:t>común</a:t>
            </a:r>
            <a:endParaRPr lang="en-US" sz="3200" dirty="0"/>
          </a:p>
        </p:txBody>
      </p:sp>
      <p:cxnSp>
        <p:nvCxnSpPr>
          <p:cNvPr id="5158" name="Straight Connector 5157">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8B7373-FD6A-FCAB-8BB6-C6EDB08FF793}"/>
              </a:ext>
            </a:extLst>
          </p:cNvPr>
          <p:cNvSpPr>
            <a:spLocks noGrp="1"/>
          </p:cNvSpPr>
          <p:nvPr>
            <p:ph idx="1"/>
          </p:nvPr>
        </p:nvSpPr>
        <p:spPr>
          <a:xfrm>
            <a:off x="4757530" y="649357"/>
            <a:ext cx="6891131" cy="5764693"/>
          </a:xfrm>
        </p:spPr>
        <p:txBody>
          <a:bodyPr>
            <a:normAutofit/>
          </a:bodyPr>
          <a:lstStyle/>
          <a:p>
            <a:pPr marL="0" indent="0">
              <a:buNone/>
            </a:pPr>
            <a:endParaRPr lang="en-US" sz="500" dirty="0"/>
          </a:p>
          <a:p>
            <a:pPr marL="0" indent="0">
              <a:buNone/>
            </a:pPr>
            <a:r>
              <a:rPr lang="es-ES" sz="1400" b="1" dirty="0"/>
              <a:t>La Solicitud Común 24-25 se lanza el 1 de agosto de 2024
Las indicaciones de ensayo seguirán siendo las mismas para el ciclo 2024-2025.
1)Algunos estudiantes tienen antecedentes, identidad, intereses o talentos que son tan significativos que creen que su solicitud estaría incompleta sin ellos. Si esto suena como usted, por favor comparta su historia.
2)Las lecciones que aprendemos de los obstáculos que encontramos pueden ser fundamentales para el éxito posterior. Relata un momento en el que te enfrentaste a un desafío, un revés o un fracaso. ¿Cómo te afectó y qué aprendiste de la experiencia?
3)Reflexiona sobre un momento en el que cuestionaste o desafiaste una creencia o idea. ¿Qué te impulsó a pensar? ¿Cuál fue el resultado?
4)Reflexiona sobre algo que alguien haya hecho por ti y que te haya hecho feliz o agradecido de una manera sorprendente. ¿Cómo te ha afectado o motivado esta gratitud?
5)Discuta un logro, evento o realización que haya provocado un período de crecimiento personal y una nueva comprensión de sí mismo o de los demás.
6)Describe un tema, una idea o un concepto que te parezca tan atractivo que te haga perder la noción del tiempo. ¿Por qué te cautiva? ¿A qué o a quién recurres cuando quieres saber más?
7)Comparte un ensayo sobre cualquier tema de tu elección. Puede ser uno que ya hayas escrito, uno que responda a un mensaje diferente o uno de tu propio diseño</a:t>
            </a:r>
            <a:endParaRPr lang="en-US" sz="500" dirty="0"/>
          </a:p>
        </p:txBody>
      </p:sp>
      <p:pic>
        <p:nvPicPr>
          <p:cNvPr id="5122" name="Picture 2" descr="Common Application - Wikipedia">
            <a:extLst>
              <a:ext uri="{FF2B5EF4-FFF2-40B4-BE49-F238E27FC236}">
                <a16:creationId xmlns:a16="http://schemas.microsoft.com/office/drawing/2014/main" id="{A2D0CA3C-F84F-77F1-0CA2-CEF27C4A3B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340" y="2797034"/>
            <a:ext cx="3445564" cy="163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5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6A06C-3DF3-A737-ECF5-52A6A834CAC4}"/>
              </a:ext>
            </a:extLst>
          </p:cNvPr>
          <p:cNvSpPr>
            <a:spLocks noGrp="1"/>
          </p:cNvSpPr>
          <p:nvPr>
            <p:ph type="title"/>
          </p:nvPr>
        </p:nvSpPr>
        <p:spPr>
          <a:xfrm>
            <a:off x="517889" y="4883544"/>
            <a:ext cx="3876086" cy="1556907"/>
          </a:xfrm>
        </p:spPr>
        <p:txBody>
          <a:bodyPr anchor="ctr">
            <a:normAutofit/>
          </a:bodyPr>
          <a:lstStyle/>
          <a:p>
            <a:pPr algn="ctr"/>
            <a:r>
              <a:rPr lang="en-US" sz="3200" dirty="0" err="1"/>
              <a:t>Visitas</a:t>
            </a:r>
            <a:r>
              <a:rPr lang="en-US" sz="3200" dirty="0"/>
              <a:t> al campus</a:t>
            </a:r>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B5BD33-DD9B-3C6C-28D3-750BC84898DA}"/>
              </a:ext>
            </a:extLst>
          </p:cNvPr>
          <p:cNvPicPr>
            <a:picLocks noChangeAspect="1"/>
          </p:cNvPicPr>
          <p:nvPr/>
        </p:nvPicPr>
        <p:blipFill>
          <a:blip r:embed="rId2"/>
          <a:stretch>
            <a:fillRect/>
          </a:stretch>
        </p:blipFill>
        <p:spPr>
          <a:xfrm>
            <a:off x="1650029" y="360095"/>
            <a:ext cx="8891940" cy="3867993"/>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A86C77-37F6-7D96-C8E9-8A5118861225}"/>
              </a:ext>
            </a:extLst>
          </p:cNvPr>
          <p:cNvSpPr>
            <a:spLocks noGrp="1"/>
          </p:cNvSpPr>
          <p:nvPr>
            <p:ph idx="1"/>
          </p:nvPr>
        </p:nvSpPr>
        <p:spPr>
          <a:xfrm>
            <a:off x="5741440" y="4883544"/>
            <a:ext cx="6008194" cy="2337963"/>
          </a:xfrm>
        </p:spPr>
        <p:txBody>
          <a:bodyPr anchor="ctr">
            <a:normAutofit/>
          </a:bodyPr>
          <a:lstStyle/>
          <a:p>
            <a:pPr marL="0" indent="0">
              <a:buNone/>
            </a:pPr>
            <a:r>
              <a:rPr lang="es-ES" sz="1800" dirty="0"/>
              <a:t>Disponible todos los días de la semana durante junio y julio
Los estudiantes pueden registrarse a través de los sitios de admisiones universitarias
Explora colegios y universidades que se alinean con los "ajustes universitarios"</a:t>
            </a:r>
            <a:endParaRPr lang="en-US" sz="1800" dirty="0"/>
          </a:p>
          <a:p>
            <a:pPr marL="0" indent="0">
              <a:buNone/>
            </a:pPr>
            <a:endParaRPr lang="en-US" sz="1800" dirty="0"/>
          </a:p>
        </p:txBody>
      </p:sp>
    </p:spTree>
    <p:extLst>
      <p:ext uri="{BB962C8B-B14F-4D97-AF65-F5344CB8AC3E}">
        <p14:creationId xmlns:p14="http://schemas.microsoft.com/office/powerpoint/2010/main" val="1734541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College Planning for Juniors - April 2024</Template>
  <TotalTime>51</TotalTime>
  <Words>1254</Words>
  <Application>Microsoft Office PowerPoint</Application>
  <PresentationFormat>Widescreen</PresentationFormat>
  <Paragraphs>34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College Planning for Juniors</vt:lpstr>
      <vt:lpstr>Agenda</vt:lpstr>
      <vt:lpstr>¿Qué hacer ahora?</vt:lpstr>
      <vt:lpstr>College Fit Factors</vt:lpstr>
      <vt:lpstr>  Visitas de representantes de la universidad</vt:lpstr>
      <vt:lpstr>Estudio de caso de PSD y feria universitaria</vt:lpstr>
      <vt:lpstr>Planificación de verano</vt:lpstr>
      <vt:lpstr>La aplicación común</vt:lpstr>
      <vt:lpstr>Visitas al campus</vt:lpstr>
      <vt:lpstr>Creación de una lista equilibrada</vt:lpstr>
      <vt:lpstr>Último año (agosto / septiembre)</vt:lpstr>
      <vt:lpstr>Factores del último año: ¡Todavía cuenta!</vt:lpstr>
      <vt:lpstr>Oportunidades financieras de la División del Sector Privado</vt:lpstr>
      <vt:lpstr>Cuestionario de preparación para la universidad</vt:lpstr>
      <vt:lpstr>Recursos de Fort Collins High School</vt:lpstr>
    </vt:vector>
  </TitlesOfParts>
  <Company>Poudre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Planning for Juniors</dc:title>
  <dc:creator>Atilano Collazo, Fredo - FCH</dc:creator>
  <cp:lastModifiedBy>Atilano Collazo, Fredo - FCH</cp:lastModifiedBy>
  <cp:revision>2</cp:revision>
  <dcterms:created xsi:type="dcterms:W3CDTF">2024-04-03T14:28:23Z</dcterms:created>
  <dcterms:modified xsi:type="dcterms:W3CDTF">2024-04-03T15:19:26Z</dcterms:modified>
</cp:coreProperties>
</file>