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2" d="100"/>
          <a:sy n="102"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0T20:26:08.4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2:40:37.86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2:48:14.47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15:28:56.448"/>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3:10:10.80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15:35:37.61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07:34.18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13:18.16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27:06.12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36:59.549"/>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43:12.98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50:11.20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1:54:34.75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02:00:25.84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10/14/2024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3427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9670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1645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342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232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903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12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432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241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25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10/14/2024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66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10/14/2024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64479469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83" r:id="rId6"/>
    <p:sldLayoutId id="2147484079" r:id="rId7"/>
    <p:sldLayoutId id="2147484080" r:id="rId8"/>
    <p:sldLayoutId id="2147484081" r:id="rId9"/>
    <p:sldLayoutId id="2147484082" r:id="rId10"/>
    <p:sldLayoutId id="2147484084"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airtest.org/school/" TargetMode="External"/><Relationship Id="rId2" Type="http://schemas.openxmlformats.org/officeDocument/2006/relationships/hyperlink" Target="https://cdhe.colorado.gov/sites/highered/files/Test%20Optional%20Details_FORMATTED.pdf"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hyperlink" Target="mailto:jmusci@psdschools.or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cdhe.colorado.gov/students/preparing-for-college/colorado-application-for-state-financial-aid" TargetMode="External"/><Relationship Id="rId7" Type="http://schemas.openxmlformats.org/officeDocument/2006/relationships/image" Target="../media/image22.png"/><Relationship Id="rId2" Type="http://schemas.openxmlformats.org/officeDocument/2006/relationships/hyperlink" Target="https://studentaid.gov/h/apply-for-aid/fafsa" TargetMode="External"/><Relationship Id="rId1" Type="http://schemas.openxmlformats.org/officeDocument/2006/relationships/slideLayout" Target="../slideLayouts/slideLayout2.xml"/><Relationship Id="rId6" Type="http://schemas.openxmlformats.org/officeDocument/2006/relationships/hyperlink" Target="https://www.wiche.edu/tuition-savings/wue/" TargetMode="External"/><Relationship Id="rId5" Type="http://schemas.openxmlformats.org/officeDocument/2006/relationships/hyperlink" Target="https://cssprofile.collegeboard.org/complete-application" TargetMode="External"/><Relationship Id="rId4" Type="http://schemas.openxmlformats.org/officeDocument/2006/relationships/hyperlink" Target="https://cof.college-assist.org/" TargetMode="Externa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ibwfh.axshare.com/prototype/login/iibwfh?vtk=not_authorized&amp;path=fafsa_preview_landing.html"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hyperlink" Target="https://admissions.colostate.edu/cost-financial-aid/net-price-calculator/"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cdhe.colorado.gov/cofreeappdays"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customXml" Target="../ink/ink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bfedor@psdschools.org" TargetMode="External"/><Relationship Id="rId7" Type="http://schemas.openxmlformats.org/officeDocument/2006/relationships/image" Target="../media/image37.png"/><Relationship Id="rId2" Type="http://schemas.openxmlformats.org/officeDocument/2006/relationships/hyperlink" Target="mailto:nkostra@psdschools.org" TargetMode="Externa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customXml" Target="../ink/ink14.xml"/><Relationship Id="rId4" Type="http://schemas.openxmlformats.org/officeDocument/2006/relationships/hyperlink" Target="mailto:shannond@psdschool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hyperlink" Target="https://fch.psdschools.org/web/student-services/book-appointment"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hyperlink" Target="https://fch.psdschools.org/sites/fch/files/2024-02/Transcript%20Request%20Form%20FCHS%202023-2024.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ch.psdschools.org/sites/fch/files/SITE_FILES/Career/Academic%20Profile%20Fillable%20PDF.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hyperlink" Target="https://www.commonapp.or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8C500BF3-C269-4168-A732-A6105C1FD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CFEBF-6A2A-A0DD-9937-72556F30FB52}"/>
              </a:ext>
            </a:extLst>
          </p:cNvPr>
          <p:cNvSpPr>
            <a:spLocks noGrp="1"/>
          </p:cNvSpPr>
          <p:nvPr>
            <p:ph type="ctrTitle"/>
          </p:nvPr>
        </p:nvSpPr>
        <p:spPr>
          <a:xfrm>
            <a:off x="557433" y="738121"/>
            <a:ext cx="6658737" cy="3218688"/>
          </a:xfrm>
        </p:spPr>
        <p:txBody>
          <a:bodyPr>
            <a:normAutofit/>
          </a:bodyPr>
          <a:lstStyle/>
          <a:p>
            <a:pPr>
              <a:lnSpc>
                <a:spcPct val="90000"/>
              </a:lnSpc>
            </a:pPr>
            <a:r>
              <a:rPr lang="en-US" sz="4600" b="1" dirty="0">
                <a:latin typeface="Rockwell"/>
              </a:rPr>
              <a:t>Applying to College</a:t>
            </a:r>
            <a:br>
              <a:rPr lang="en-US" sz="4600" b="1" dirty="0">
                <a:latin typeface="Rockwell"/>
              </a:rPr>
            </a:br>
            <a:br>
              <a:rPr lang="en-US" sz="4600" b="1" dirty="0">
                <a:latin typeface="Rockwell"/>
              </a:rPr>
            </a:br>
            <a:r>
              <a:rPr lang="en-US" sz="4600" b="1" dirty="0">
                <a:latin typeface="Rockwell" panose="02060603020205020403" pitchFamily="18" charset="0"/>
              </a:rPr>
              <a:t>Class of 2025</a:t>
            </a:r>
            <a:br>
              <a:rPr lang="en-US" sz="4600" b="1" dirty="0">
                <a:latin typeface="Rockwell" panose="02060603020205020403" pitchFamily="18" charset="0"/>
              </a:rPr>
            </a:br>
            <a:endParaRPr lang="en-US" sz="4600" dirty="0"/>
          </a:p>
        </p:txBody>
      </p:sp>
      <p:sp>
        <p:nvSpPr>
          <p:cNvPr id="3" name="Subtitle 2">
            <a:extLst>
              <a:ext uri="{FF2B5EF4-FFF2-40B4-BE49-F238E27FC236}">
                <a16:creationId xmlns:a16="http://schemas.microsoft.com/office/drawing/2014/main" id="{8943E142-F6D8-0840-24A7-D8D0291EEF8B}"/>
              </a:ext>
            </a:extLst>
          </p:cNvPr>
          <p:cNvSpPr>
            <a:spLocks noGrp="1"/>
          </p:cNvSpPr>
          <p:nvPr>
            <p:ph type="subTitle" idx="1"/>
          </p:nvPr>
        </p:nvSpPr>
        <p:spPr>
          <a:xfrm>
            <a:off x="557433" y="4932807"/>
            <a:ext cx="6658737" cy="1187072"/>
          </a:xfrm>
        </p:spPr>
        <p:txBody>
          <a:bodyPr>
            <a:normAutofit/>
          </a:bodyPr>
          <a:lstStyle/>
          <a:p>
            <a:r>
              <a:rPr lang="en-US" sz="4000" b="1" dirty="0">
                <a:latin typeface="Rockwell" panose="02060603020205020403" pitchFamily="18" charset="0"/>
              </a:rPr>
              <a:t>FCHS Student Services </a:t>
            </a:r>
          </a:p>
        </p:txBody>
      </p:sp>
      <p:pic>
        <p:nvPicPr>
          <p:cNvPr id="6" name="Picture 5">
            <a:extLst>
              <a:ext uri="{FF2B5EF4-FFF2-40B4-BE49-F238E27FC236}">
                <a16:creationId xmlns:a16="http://schemas.microsoft.com/office/drawing/2014/main" id="{A9B27C35-7D60-CD93-4AE4-D9D2B1BA7B45}"/>
              </a:ext>
            </a:extLst>
          </p:cNvPr>
          <p:cNvPicPr>
            <a:picLocks noChangeAspect="1"/>
          </p:cNvPicPr>
          <p:nvPr/>
        </p:nvPicPr>
        <p:blipFill>
          <a:blip r:embed="rId2"/>
          <a:stretch>
            <a:fillRect/>
          </a:stretch>
        </p:blipFill>
        <p:spPr>
          <a:xfrm>
            <a:off x="6743647" y="1234200"/>
            <a:ext cx="4890920" cy="4389600"/>
          </a:xfrm>
          <a:prstGeom prst="rect">
            <a:avLst/>
          </a:prstGeom>
        </p:spPr>
      </p:pic>
      <p:sp>
        <p:nvSpPr>
          <p:cNvPr id="96" name="Rectangle 6">
            <a:extLst>
              <a:ext uri="{FF2B5EF4-FFF2-40B4-BE49-F238E27FC236}">
                <a16:creationId xmlns:a16="http://schemas.microsoft.com/office/drawing/2014/main" id="{523389D5-E206-4CFD-A82E-F4043B37C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213" y="4097845"/>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D0AE7B"/>
          </a:solidFill>
          <a:ln w="38100" cap="rnd">
            <a:solidFill>
              <a:srgbClr val="D0AE7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7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90ABE-5E6B-CFA0-8AA8-C6B9D712E37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800" dirty="0">
                <a:latin typeface="Rockwell" panose="02060603020205020403" pitchFamily="18" charset="0"/>
              </a:rPr>
              <a:t>The Common Application Dashboard</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37D3F8"/>
          </a:solidFill>
          <a:ln w="38100" cap="rnd">
            <a:solidFill>
              <a:srgbClr val="37D3F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6" descr="A screenshot of a computer&#10;&#10;Description automatically generated">
            <a:extLst>
              <a:ext uri="{FF2B5EF4-FFF2-40B4-BE49-F238E27FC236}">
                <a16:creationId xmlns:a16="http://schemas.microsoft.com/office/drawing/2014/main" id="{9F43515C-CA6C-BD38-908A-A192729DB4D4}"/>
              </a:ext>
            </a:extLst>
          </p:cNvPr>
          <p:cNvPicPr>
            <a:picLocks noGrp="1" noChangeAspect="1"/>
          </p:cNvPicPr>
          <p:nvPr>
            <p:ph idx="1"/>
          </p:nvPr>
        </p:nvPicPr>
        <p:blipFill>
          <a:blip r:embed="rId2"/>
          <a:stretch>
            <a:fillRect/>
          </a:stretch>
        </p:blipFill>
        <p:spPr>
          <a:xfrm>
            <a:off x="4654296" y="1485374"/>
            <a:ext cx="7214616" cy="3859820"/>
          </a:xfrm>
          <a:prstGeom prst="rect">
            <a:avLst/>
          </a:prstGeom>
        </p:spPr>
      </p:pic>
    </p:spTree>
    <p:extLst>
      <p:ext uri="{BB962C8B-B14F-4D97-AF65-F5344CB8AC3E}">
        <p14:creationId xmlns:p14="http://schemas.microsoft.com/office/powerpoint/2010/main" val="181925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3"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54D16-3CEF-C5C9-513A-4EA517FD5FCA}"/>
              </a:ext>
            </a:extLst>
          </p:cNvPr>
          <p:cNvSpPr>
            <a:spLocks noGrp="1"/>
          </p:cNvSpPr>
          <p:nvPr>
            <p:ph type="title"/>
          </p:nvPr>
        </p:nvSpPr>
        <p:spPr>
          <a:xfrm>
            <a:off x="638882" y="639193"/>
            <a:ext cx="3799768" cy="3442458"/>
          </a:xfrm>
        </p:spPr>
        <p:txBody>
          <a:bodyPr vert="horz" lIns="91440" tIns="45720" rIns="91440" bIns="45720" rtlCol="0" anchor="b">
            <a:normAutofit/>
          </a:bodyPr>
          <a:lstStyle/>
          <a:p>
            <a:r>
              <a:rPr lang="en-US" sz="4400" dirty="0">
                <a:latin typeface="Rockwell" panose="02060603020205020403" pitchFamily="18" charset="0"/>
              </a:rPr>
              <a:t>Application Requirements</a:t>
            </a:r>
          </a:p>
        </p:txBody>
      </p:sp>
      <p:sp>
        <p:nvSpPr>
          <p:cNvPr id="4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EEA248"/>
          </a:solidFill>
          <a:ln w="38100" cap="rnd">
            <a:solidFill>
              <a:srgbClr val="EEA24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2B07E2B-AA96-E603-9FC1-633C4389B4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891197"/>
            <a:ext cx="7214616" cy="304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69769-A21C-20EF-6FED-BE2C2D042AC2}"/>
              </a:ext>
            </a:extLst>
          </p:cNvPr>
          <p:cNvSpPr>
            <a:spLocks noGrp="1"/>
          </p:cNvSpPr>
          <p:nvPr>
            <p:ph type="title"/>
          </p:nvPr>
        </p:nvSpPr>
        <p:spPr>
          <a:xfrm>
            <a:off x="630936" y="639520"/>
            <a:ext cx="3429000" cy="1719072"/>
          </a:xfrm>
        </p:spPr>
        <p:txBody>
          <a:bodyPr anchor="b">
            <a:normAutofit/>
          </a:bodyPr>
          <a:lstStyle/>
          <a:p>
            <a:pPr>
              <a:lnSpc>
                <a:spcPct val="90000"/>
              </a:lnSpc>
            </a:pPr>
            <a:r>
              <a:rPr lang="en-US" sz="3000">
                <a:latin typeface="Rockwell" panose="02060603020205020403" pitchFamily="18" charset="0"/>
              </a:rPr>
              <a:t>Common Application: Education Section</a:t>
            </a:r>
          </a:p>
        </p:txBody>
      </p:sp>
      <p:sp>
        <p:nvSpPr>
          <p:cNvPr id="41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59D5E8"/>
          </a:solidFill>
          <a:ln w="38100" cap="rnd">
            <a:solidFill>
              <a:srgbClr val="59D5E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2461E8-E9CB-5A95-05A4-88DDC42D879B}"/>
              </a:ext>
            </a:extLst>
          </p:cNvPr>
          <p:cNvSpPr>
            <a:spLocks noGrp="1"/>
          </p:cNvSpPr>
          <p:nvPr>
            <p:ph idx="1"/>
          </p:nvPr>
        </p:nvSpPr>
        <p:spPr>
          <a:xfrm>
            <a:off x="630936" y="2807208"/>
            <a:ext cx="3429000" cy="3410712"/>
          </a:xfrm>
        </p:spPr>
        <p:txBody>
          <a:bodyPr anchor="t">
            <a:normAutofit/>
          </a:bodyPr>
          <a:lstStyle/>
          <a:p>
            <a:pPr>
              <a:lnSpc>
                <a:spcPct val="100000"/>
              </a:lnSpc>
              <a:buFont typeface="Wingdings" panose="05000000000000000000" pitchFamily="2" charset="2"/>
              <a:buChar char="ü"/>
            </a:pPr>
            <a:r>
              <a:rPr lang="en-US" sz="1500" dirty="0">
                <a:latin typeface="Rockwell" panose="02060603020205020403" pitchFamily="18" charset="0"/>
              </a:rPr>
              <a:t>Senior Class Size: 426</a:t>
            </a:r>
          </a:p>
          <a:p>
            <a:pPr>
              <a:lnSpc>
                <a:spcPct val="100000"/>
              </a:lnSpc>
              <a:buFont typeface="Wingdings" panose="05000000000000000000" pitchFamily="2" charset="2"/>
              <a:buChar char="ü"/>
            </a:pPr>
            <a:r>
              <a:rPr lang="en-US" sz="1500" dirty="0">
                <a:latin typeface="Rockwell" panose="02060603020205020403" pitchFamily="18" charset="0"/>
              </a:rPr>
              <a:t>Rank: exact rank, weighted (</a:t>
            </a:r>
            <a:r>
              <a:rPr lang="en-US" sz="1500" dirty="0" err="1">
                <a:latin typeface="Rockwell" panose="02060603020205020403" pitchFamily="18" charset="0"/>
              </a:rPr>
              <a:t>StudentVue</a:t>
            </a:r>
            <a:r>
              <a:rPr lang="en-US" sz="1500" dirty="0">
                <a:latin typeface="Rockwell" panose="02060603020205020403" pitchFamily="18" charset="0"/>
              </a:rPr>
              <a:t> &gt; Course History)</a:t>
            </a:r>
          </a:p>
          <a:p>
            <a:pPr>
              <a:lnSpc>
                <a:spcPct val="100000"/>
              </a:lnSpc>
              <a:buFont typeface="Wingdings" panose="05000000000000000000" pitchFamily="2" charset="2"/>
              <a:buChar char="ü"/>
            </a:pPr>
            <a:r>
              <a:rPr lang="en-US" sz="1500" dirty="0">
                <a:latin typeface="Rockwell" panose="02060603020205020403" pitchFamily="18" charset="0"/>
              </a:rPr>
              <a:t>GPA Scale: 4.00</a:t>
            </a:r>
          </a:p>
          <a:p>
            <a:pPr>
              <a:lnSpc>
                <a:spcPct val="100000"/>
              </a:lnSpc>
              <a:buFont typeface="Wingdings" panose="05000000000000000000" pitchFamily="2" charset="2"/>
              <a:buChar char="ü"/>
            </a:pPr>
            <a:r>
              <a:rPr lang="en-US" sz="1500" dirty="0">
                <a:latin typeface="Rockwell" panose="02060603020205020403" pitchFamily="18" charset="0"/>
              </a:rPr>
              <a:t>Cumulative GPA: use weighted GPA, and report that it’s weighted</a:t>
            </a:r>
          </a:p>
          <a:p>
            <a:pPr>
              <a:lnSpc>
                <a:spcPct val="100000"/>
              </a:lnSpc>
              <a:buFont typeface="Wingdings" panose="05000000000000000000" pitchFamily="2" charset="2"/>
              <a:buChar char="ü"/>
            </a:pPr>
            <a:r>
              <a:rPr lang="en-US" sz="1500" dirty="0">
                <a:latin typeface="Rockwell" panose="02060603020205020403" pitchFamily="18" charset="0"/>
              </a:rPr>
              <a:t>Counselor’s contact information can be found in the Student Services website</a:t>
            </a:r>
          </a:p>
        </p:txBody>
      </p:sp>
      <mc:AlternateContent xmlns:mc="http://schemas.openxmlformats.org/markup-compatibility/2006" xmlns:p14="http://schemas.microsoft.com/office/powerpoint/2010/main">
        <mc:Choice Requires="p14">
          <p:contentPart p14:bwMode="auto" r:id="rId2">
            <p14:nvContentPartPr>
              <p14:cNvPr id="4116" name="Ink 41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4116" name="Ink 41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100" name="Picture 4">
            <a:extLst>
              <a:ext uri="{FF2B5EF4-FFF2-40B4-BE49-F238E27FC236}">
                <a16:creationId xmlns:a16="http://schemas.microsoft.com/office/drawing/2014/main" id="{DD578DE8-FCE0-A243-4D78-E2E477411B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1703070"/>
            <a:ext cx="6903720" cy="3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2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BCAC15-EA51-180B-3C26-85473A9E75AB}"/>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4800" dirty="0">
                <a:latin typeface="Rockwell" panose="02060603020205020403" pitchFamily="18" charset="0"/>
              </a:rPr>
              <a:t>Common Application: Counselor Information</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29D1F6"/>
          </a:solidFill>
          <a:ln w="38100" cap="rnd">
            <a:solidFill>
              <a:srgbClr val="29D1F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A screenshot of a computer&#10;&#10;Description automatically generated">
            <a:extLst>
              <a:ext uri="{FF2B5EF4-FFF2-40B4-BE49-F238E27FC236}">
                <a16:creationId xmlns:a16="http://schemas.microsoft.com/office/drawing/2014/main" id="{E29685A4-69AF-780C-8B4B-991048967AD4}"/>
              </a:ext>
            </a:extLst>
          </p:cNvPr>
          <p:cNvPicPr>
            <a:picLocks noGrp="1" noChangeAspect="1"/>
          </p:cNvPicPr>
          <p:nvPr>
            <p:ph idx="1"/>
          </p:nvPr>
        </p:nvPicPr>
        <p:blipFill>
          <a:blip r:embed="rId2"/>
          <a:stretch>
            <a:fillRect/>
          </a:stretch>
        </p:blipFill>
        <p:spPr>
          <a:xfrm>
            <a:off x="4654296" y="944278"/>
            <a:ext cx="7214616" cy="4942012"/>
          </a:xfrm>
          <a:prstGeom prst="rect">
            <a:avLst/>
          </a:prstGeom>
        </p:spPr>
      </p:pic>
    </p:spTree>
    <p:extLst>
      <p:ext uri="{BB962C8B-B14F-4D97-AF65-F5344CB8AC3E}">
        <p14:creationId xmlns:p14="http://schemas.microsoft.com/office/powerpoint/2010/main" val="2793163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AB9FA-8557-D542-1DA1-DAC65322FF01}"/>
              </a:ext>
            </a:extLst>
          </p:cNvPr>
          <p:cNvSpPr>
            <a:spLocks noGrp="1"/>
          </p:cNvSpPr>
          <p:nvPr>
            <p:ph type="title"/>
          </p:nvPr>
        </p:nvSpPr>
        <p:spPr>
          <a:xfrm>
            <a:off x="6739128" y="638089"/>
            <a:ext cx="4818888" cy="1476801"/>
          </a:xfrm>
        </p:spPr>
        <p:txBody>
          <a:bodyPr anchor="b">
            <a:normAutofit/>
          </a:bodyPr>
          <a:lstStyle/>
          <a:p>
            <a:pPr>
              <a:lnSpc>
                <a:spcPct val="90000"/>
              </a:lnSpc>
            </a:pPr>
            <a:r>
              <a:rPr lang="en-US" sz="4800">
                <a:latin typeface="Rockwell" panose="02060603020205020403" pitchFamily="18" charset="0"/>
              </a:rPr>
              <a:t>Reporting Test Scores</a:t>
            </a:r>
          </a:p>
        </p:txBody>
      </p:sp>
      <p:sp>
        <p:nvSpPr>
          <p:cNvPr id="51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CBB00"/>
          </a:solidFill>
          <a:ln w="38100" cap="rnd">
            <a:solidFill>
              <a:srgbClr val="FCBB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063A00-F7A8-5478-D176-0A3E762C7A37}"/>
              </a:ext>
            </a:extLst>
          </p:cNvPr>
          <p:cNvSpPr>
            <a:spLocks noGrp="1"/>
          </p:cNvSpPr>
          <p:nvPr>
            <p:ph idx="1"/>
          </p:nvPr>
        </p:nvSpPr>
        <p:spPr>
          <a:xfrm>
            <a:off x="6739128" y="2664886"/>
            <a:ext cx="4818888" cy="3550789"/>
          </a:xfrm>
        </p:spPr>
        <p:txBody>
          <a:bodyPr anchor="t">
            <a:normAutofit/>
          </a:bodyPr>
          <a:lstStyle/>
          <a:p>
            <a:r>
              <a:rPr lang="en-US" sz="2600" dirty="0">
                <a:latin typeface="Rockwell" panose="02060603020205020403" pitchFamily="18" charset="0"/>
              </a:rPr>
              <a:t>Test Optional vs. Test Blind</a:t>
            </a:r>
          </a:p>
          <a:p>
            <a:r>
              <a:rPr lang="en-US" sz="2600" dirty="0">
                <a:latin typeface="Rockwell" panose="02060603020205020403" pitchFamily="18" charset="0"/>
              </a:rPr>
              <a:t>Official Test Scores ordered through College Board (SAT)</a:t>
            </a:r>
          </a:p>
          <a:p>
            <a:r>
              <a:rPr lang="en-US" sz="2600" dirty="0">
                <a:latin typeface="Rockwell" panose="02060603020205020403" pitchFamily="18" charset="0"/>
                <a:hlinkClick r:id="rId2"/>
              </a:rPr>
              <a:t>Test Optional Details </a:t>
            </a:r>
            <a:r>
              <a:rPr lang="en-US" sz="2600" dirty="0">
                <a:latin typeface="Rockwell" panose="02060603020205020403" pitchFamily="18" charset="0"/>
              </a:rPr>
              <a:t>for Colorado Colleges</a:t>
            </a:r>
          </a:p>
          <a:p>
            <a:r>
              <a:rPr lang="en-US" sz="2600" dirty="0" err="1">
                <a:latin typeface="Rockwell" panose="02060603020205020403" pitchFamily="18" charset="0"/>
                <a:hlinkClick r:id="rId3"/>
              </a:rPr>
              <a:t>FairTest</a:t>
            </a:r>
            <a:r>
              <a:rPr lang="en-US" sz="2600" dirty="0">
                <a:latin typeface="Rockwell" panose="02060603020205020403" pitchFamily="18" charset="0"/>
              </a:rPr>
              <a:t> – list of test-optional colleges</a:t>
            </a:r>
          </a:p>
        </p:txBody>
      </p:sp>
      <mc:AlternateContent xmlns:mc="http://schemas.openxmlformats.org/markup-compatibility/2006" xmlns:p14="http://schemas.microsoft.com/office/powerpoint/2010/main">
        <mc:Choice Requires="p14">
          <p:contentPart p14:bwMode="auto" r:id="rId4">
            <p14:nvContentPartPr>
              <p14:cNvPr id="5131" name="Ink 51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5131" name="Ink 51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6418237" y="1956150"/>
                <a:ext cx="36000" cy="32709"/>
              </a:xfrm>
              <a:prstGeom prst="rect">
                <a:avLst/>
              </a:prstGeom>
            </p:spPr>
          </p:pic>
        </mc:Fallback>
      </mc:AlternateContent>
      <p:pic>
        <p:nvPicPr>
          <p:cNvPr id="5122" name="Picture 2" descr="A grid of college logos and words that say test-optional test-required test-flexible and test-blind">
            <a:extLst>
              <a:ext uri="{FF2B5EF4-FFF2-40B4-BE49-F238E27FC236}">
                <a16:creationId xmlns:a16="http://schemas.microsoft.com/office/drawing/2014/main" id="{F07059E5-6EFA-22B9-76C4-41E710885B1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0936" y="1613893"/>
            <a:ext cx="5458968" cy="363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50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9ECF6-5148-974B-662C-B2F74749D93D}"/>
              </a:ext>
            </a:extLst>
          </p:cNvPr>
          <p:cNvSpPr>
            <a:spLocks noGrp="1"/>
          </p:cNvSpPr>
          <p:nvPr>
            <p:ph type="title"/>
          </p:nvPr>
        </p:nvSpPr>
        <p:spPr>
          <a:xfrm>
            <a:off x="630936" y="640080"/>
            <a:ext cx="4818888" cy="1481328"/>
          </a:xfrm>
        </p:spPr>
        <p:txBody>
          <a:bodyPr anchor="b">
            <a:normAutofit/>
          </a:bodyPr>
          <a:lstStyle/>
          <a:p>
            <a:pPr>
              <a:lnSpc>
                <a:spcPct val="90000"/>
              </a:lnSpc>
            </a:pPr>
            <a:r>
              <a:rPr lang="en-US" sz="3500">
                <a:latin typeface="Rockwell" panose="02060603020205020403" pitchFamily="18" charset="0"/>
              </a:rPr>
              <a:t>Personal Essay &amp; Writing Supplements</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C988"/>
          </a:solidFill>
          <a:ln w="38100" cap="rnd">
            <a:solidFill>
              <a:srgbClr val="FAC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A84E95-C985-E8D9-E69C-D51F1A50034A}"/>
              </a:ext>
            </a:extLst>
          </p:cNvPr>
          <p:cNvSpPr>
            <a:spLocks noGrp="1"/>
          </p:cNvSpPr>
          <p:nvPr>
            <p:ph idx="1"/>
          </p:nvPr>
        </p:nvSpPr>
        <p:spPr>
          <a:xfrm>
            <a:off x="630936" y="2660904"/>
            <a:ext cx="4818888" cy="3547872"/>
          </a:xfrm>
        </p:spPr>
        <p:txBody>
          <a:bodyPr anchor="t">
            <a:normAutofit fontScale="77500" lnSpcReduction="20000"/>
          </a:bodyPr>
          <a:lstStyle/>
          <a:p>
            <a:pPr>
              <a:lnSpc>
                <a:spcPct val="100000"/>
              </a:lnSpc>
              <a:buFont typeface="Wingdings" panose="05000000000000000000" pitchFamily="2" charset="2"/>
              <a:buChar char="ü"/>
            </a:pPr>
            <a:r>
              <a:rPr lang="en-US" sz="2000" dirty="0">
                <a:latin typeface="Rockwell" panose="02060603020205020403" pitchFamily="18" charset="0"/>
              </a:rPr>
              <a:t> Personal essay is required by many colleges</a:t>
            </a:r>
          </a:p>
          <a:p>
            <a:pPr>
              <a:lnSpc>
                <a:spcPct val="100000"/>
              </a:lnSpc>
              <a:buFont typeface="Wingdings" panose="05000000000000000000" pitchFamily="2" charset="2"/>
              <a:buChar char="ü"/>
            </a:pPr>
            <a:r>
              <a:rPr lang="en-US" sz="2000" dirty="0">
                <a:latin typeface="Rockwell" panose="02060603020205020403" pitchFamily="18" charset="0"/>
              </a:rPr>
              <a:t> Found under the Writing section on the Common Application</a:t>
            </a:r>
          </a:p>
          <a:p>
            <a:pPr>
              <a:lnSpc>
                <a:spcPct val="100000"/>
              </a:lnSpc>
              <a:buFont typeface="Wingdings" panose="05000000000000000000" pitchFamily="2" charset="2"/>
              <a:buChar char="ü"/>
            </a:pPr>
            <a:r>
              <a:rPr lang="en-US" sz="2000" dirty="0">
                <a:latin typeface="Rockwell" panose="02060603020205020403" pitchFamily="18" charset="0"/>
              </a:rPr>
              <a:t> Seven prompts available, must choose one</a:t>
            </a:r>
          </a:p>
          <a:p>
            <a:pPr>
              <a:lnSpc>
                <a:spcPct val="100000"/>
              </a:lnSpc>
              <a:buFont typeface="Wingdings" panose="05000000000000000000" pitchFamily="2" charset="2"/>
              <a:buChar char="ü"/>
            </a:pPr>
            <a:r>
              <a:rPr lang="en-US" sz="2000" dirty="0">
                <a:latin typeface="Rockwell" panose="02060603020205020403" pitchFamily="18" charset="0"/>
              </a:rPr>
              <a:t> 750-word limit</a:t>
            </a:r>
          </a:p>
          <a:p>
            <a:pPr>
              <a:lnSpc>
                <a:spcPct val="100000"/>
              </a:lnSpc>
              <a:buFont typeface="Wingdings" panose="05000000000000000000" pitchFamily="2" charset="2"/>
              <a:buChar char="ü"/>
            </a:pPr>
            <a:r>
              <a:rPr lang="en-US" sz="2000" dirty="0">
                <a:latin typeface="Rockwell" panose="02060603020205020403" pitchFamily="18" charset="0"/>
              </a:rPr>
              <a:t> Writing Section – shows which colleges require, can still submit if “optional”</a:t>
            </a:r>
          </a:p>
          <a:p>
            <a:pPr>
              <a:lnSpc>
                <a:spcPct val="100000"/>
              </a:lnSpc>
              <a:buFont typeface="Wingdings" panose="05000000000000000000" pitchFamily="2" charset="2"/>
              <a:buChar char="ü"/>
            </a:pPr>
            <a:r>
              <a:rPr lang="en-US" sz="2000" dirty="0">
                <a:latin typeface="Rockwell" panose="02060603020205020403" pitchFamily="18" charset="0"/>
              </a:rPr>
              <a:t> Writing Supplement – required by some colleges</a:t>
            </a:r>
          </a:p>
          <a:p>
            <a:pPr lvl="1">
              <a:lnSpc>
                <a:spcPct val="100000"/>
              </a:lnSpc>
              <a:buFont typeface="Wingdings" panose="05000000000000000000" pitchFamily="2" charset="2"/>
              <a:buChar char="ü"/>
            </a:pPr>
            <a:r>
              <a:rPr lang="en-US" sz="2000" dirty="0">
                <a:latin typeface="Rockwell" panose="02060603020205020403" pitchFamily="18" charset="0"/>
              </a:rPr>
              <a:t> My Colleges &gt; Questions &gt; Writing</a:t>
            </a:r>
          </a:p>
          <a:p>
            <a:pPr>
              <a:lnSpc>
                <a:spcPct val="100000"/>
              </a:lnSpc>
              <a:buFont typeface="Wingdings" panose="05000000000000000000" pitchFamily="2" charset="2"/>
              <a:buChar char="ü"/>
            </a:pPr>
            <a:r>
              <a:rPr lang="en-US" sz="2000" dirty="0">
                <a:latin typeface="Rockwell" panose="02060603020205020403" pitchFamily="18" charset="0"/>
              </a:rPr>
              <a:t> Proofread, grammar check, and repeat with a second set of eyes</a:t>
            </a:r>
          </a:p>
          <a:p>
            <a:pPr>
              <a:lnSpc>
                <a:spcPct val="100000"/>
              </a:lnSpc>
            </a:pPr>
            <a:endParaRPr lang="en-US" sz="1000" dirty="0"/>
          </a:p>
        </p:txBody>
      </p:sp>
      <mc:AlternateContent xmlns:mc="http://schemas.openxmlformats.org/markup-compatibility/2006" xmlns:p14="http://schemas.microsoft.com/office/powerpoint/2010/main">
        <mc:Choice Requires="p14">
          <p:contentPart p14:bwMode="auto" r:id="rId2">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05E0447A-0532-CA0E-F4B4-6724BDC058D1}"/>
              </a:ext>
            </a:extLst>
          </p:cNvPr>
          <p:cNvPicPr>
            <a:picLocks noChangeAspect="1"/>
          </p:cNvPicPr>
          <p:nvPr/>
        </p:nvPicPr>
        <p:blipFill>
          <a:blip r:embed="rId4"/>
          <a:stretch>
            <a:fillRect/>
          </a:stretch>
        </p:blipFill>
        <p:spPr>
          <a:xfrm>
            <a:off x="6099048" y="1627541"/>
            <a:ext cx="5458968" cy="3602917"/>
          </a:xfrm>
          <a:prstGeom prst="rect">
            <a:avLst/>
          </a:prstGeom>
        </p:spPr>
      </p:pic>
    </p:spTree>
    <p:extLst>
      <p:ext uri="{BB962C8B-B14F-4D97-AF65-F5344CB8AC3E}">
        <p14:creationId xmlns:p14="http://schemas.microsoft.com/office/powerpoint/2010/main" val="8964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42066-212A-B6EA-C228-2F488D133619}"/>
              </a:ext>
            </a:extLst>
          </p:cNvPr>
          <p:cNvSpPr>
            <a:spLocks noGrp="1"/>
          </p:cNvSpPr>
          <p:nvPr>
            <p:ph type="title"/>
          </p:nvPr>
        </p:nvSpPr>
        <p:spPr>
          <a:xfrm>
            <a:off x="630936" y="640080"/>
            <a:ext cx="4818888" cy="1481328"/>
          </a:xfrm>
        </p:spPr>
        <p:txBody>
          <a:bodyPr anchor="b">
            <a:normAutofit/>
          </a:bodyPr>
          <a:lstStyle/>
          <a:p>
            <a:pPr>
              <a:lnSpc>
                <a:spcPct val="90000"/>
              </a:lnSpc>
            </a:pPr>
            <a:r>
              <a:rPr lang="en-US" sz="3500">
                <a:latin typeface="Rockwell" panose="02060603020205020403" pitchFamily="18" charset="0"/>
              </a:rPr>
              <a:t>Poudre School District COSI Support</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D5689"/>
          </a:solidFill>
          <a:ln w="38100" cap="rnd">
            <a:solidFill>
              <a:srgbClr val="FD5689"/>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2B5664A-ABFC-E1E2-72AA-B249109092C9}"/>
              </a:ext>
            </a:extLst>
          </p:cNvPr>
          <p:cNvSpPr>
            <a:spLocks noGrp="1"/>
          </p:cNvSpPr>
          <p:nvPr>
            <p:ph idx="1"/>
          </p:nvPr>
        </p:nvSpPr>
        <p:spPr>
          <a:xfrm>
            <a:off x="630936" y="2660904"/>
            <a:ext cx="4818888" cy="3547872"/>
          </a:xfrm>
        </p:spPr>
        <p:txBody>
          <a:bodyPr anchor="t">
            <a:normAutofit/>
          </a:bodyPr>
          <a:lstStyle/>
          <a:p>
            <a:pPr marL="0" indent="0">
              <a:buNone/>
            </a:pPr>
            <a:r>
              <a:rPr lang="en-US" dirty="0">
                <a:latin typeface="Rockwell" panose="02060603020205020403" pitchFamily="18" charset="0"/>
              </a:rPr>
              <a:t>Ms. Jennifer </a:t>
            </a:r>
            <a:r>
              <a:rPr lang="en-US" dirty="0" err="1">
                <a:latin typeface="Rockwell" panose="02060603020205020403" pitchFamily="18" charset="0"/>
              </a:rPr>
              <a:t>Musci</a:t>
            </a:r>
            <a:endParaRPr lang="en-US" dirty="0">
              <a:latin typeface="Rockwell" panose="02060603020205020403" pitchFamily="18" charset="0"/>
            </a:endParaRPr>
          </a:p>
          <a:p>
            <a:pPr marL="0" indent="0">
              <a:buNone/>
            </a:pPr>
            <a:r>
              <a:rPr lang="en-US" dirty="0">
                <a:latin typeface="Rockwell" panose="02060603020205020403" pitchFamily="18" charset="0"/>
              </a:rPr>
              <a:t>COSI Grant Coordinator</a:t>
            </a:r>
          </a:p>
          <a:p>
            <a:pPr marL="0" indent="0">
              <a:buNone/>
            </a:pPr>
            <a:r>
              <a:rPr lang="en-US" dirty="0">
                <a:latin typeface="Rockwell" panose="02060603020205020403" pitchFamily="18" charset="0"/>
                <a:hlinkClick r:id="rId2"/>
              </a:rPr>
              <a:t>jmusci@psdschools.org</a:t>
            </a:r>
            <a:r>
              <a:rPr lang="en-US" dirty="0">
                <a:latin typeface="Rockwell" panose="02060603020205020403" pitchFamily="18" charset="0"/>
              </a:rPr>
              <a:t> </a:t>
            </a: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7" name="Content Placeholder 4">
            <a:extLst>
              <a:ext uri="{FF2B5EF4-FFF2-40B4-BE49-F238E27FC236}">
                <a16:creationId xmlns:a16="http://schemas.microsoft.com/office/drawing/2014/main" id="{A1430671-BBFF-6B6C-EB38-3E1FFD2056A4}"/>
              </a:ext>
            </a:extLst>
          </p:cNvPr>
          <p:cNvPicPr>
            <a:picLocks noChangeAspect="1"/>
          </p:cNvPicPr>
          <p:nvPr/>
        </p:nvPicPr>
        <p:blipFill>
          <a:blip r:embed="rId5"/>
          <a:stretch>
            <a:fillRect/>
          </a:stretch>
        </p:blipFill>
        <p:spPr>
          <a:xfrm>
            <a:off x="6099048" y="1900489"/>
            <a:ext cx="5458968" cy="3057021"/>
          </a:xfrm>
          <a:prstGeom prst="rect">
            <a:avLst/>
          </a:prstGeom>
        </p:spPr>
      </p:pic>
    </p:spTree>
    <p:extLst>
      <p:ext uri="{BB962C8B-B14F-4D97-AF65-F5344CB8AC3E}">
        <p14:creationId xmlns:p14="http://schemas.microsoft.com/office/powerpoint/2010/main" val="367104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CEDFA-D684-6F64-EE1A-F533A49A8A15}"/>
              </a:ext>
            </a:extLst>
          </p:cNvPr>
          <p:cNvSpPr>
            <a:spLocks noGrp="1"/>
          </p:cNvSpPr>
          <p:nvPr>
            <p:ph type="title"/>
          </p:nvPr>
        </p:nvSpPr>
        <p:spPr>
          <a:xfrm>
            <a:off x="630936" y="639520"/>
            <a:ext cx="3758184" cy="1719072"/>
          </a:xfrm>
        </p:spPr>
        <p:txBody>
          <a:bodyPr anchor="b">
            <a:normAutofit/>
          </a:bodyPr>
          <a:lstStyle/>
          <a:p>
            <a:pPr>
              <a:lnSpc>
                <a:spcPct val="90000"/>
              </a:lnSpc>
            </a:pPr>
            <a:r>
              <a:rPr lang="en-US" sz="4000" dirty="0">
                <a:latin typeface="Rockwell" panose="02060603020205020403" pitchFamily="18" charset="0"/>
              </a:rPr>
              <a:t>Extracurricular Activities</a:t>
            </a:r>
          </a:p>
        </p:txBody>
      </p:sp>
      <p:sp>
        <p:nvSpPr>
          <p:cNvPr id="615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FFB448"/>
          </a:solidFill>
          <a:ln w="38100" cap="rnd">
            <a:solidFill>
              <a:srgbClr val="FFB44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8D53CA-F53A-3499-8737-1716506B024F}"/>
              </a:ext>
            </a:extLst>
          </p:cNvPr>
          <p:cNvSpPr>
            <a:spLocks noGrp="1"/>
          </p:cNvSpPr>
          <p:nvPr>
            <p:ph idx="1"/>
          </p:nvPr>
        </p:nvSpPr>
        <p:spPr>
          <a:xfrm>
            <a:off x="630936" y="2807208"/>
            <a:ext cx="3575304" cy="3712464"/>
          </a:xfrm>
        </p:spPr>
        <p:txBody>
          <a:bodyPr anchor="t">
            <a:normAutofit fontScale="92500" lnSpcReduction="10000"/>
          </a:bodyPr>
          <a:lstStyle/>
          <a:p>
            <a:pPr>
              <a:lnSpc>
                <a:spcPct val="100000"/>
              </a:lnSpc>
              <a:buFont typeface="Wingdings" panose="05000000000000000000" pitchFamily="2" charset="2"/>
              <a:buChar char="ü"/>
            </a:pPr>
            <a:r>
              <a:rPr lang="en-US" sz="1700" dirty="0">
                <a:latin typeface="Rockwell" panose="02060603020205020403" pitchFamily="18" charset="0"/>
              </a:rPr>
              <a:t>Quality over Quantity</a:t>
            </a:r>
          </a:p>
          <a:p>
            <a:pPr>
              <a:lnSpc>
                <a:spcPct val="100000"/>
              </a:lnSpc>
              <a:buFont typeface="Wingdings" panose="05000000000000000000" pitchFamily="2" charset="2"/>
              <a:buChar char="ü"/>
            </a:pPr>
            <a:r>
              <a:rPr lang="en-US" sz="1700" dirty="0">
                <a:latin typeface="Rockwell" panose="02060603020205020403" pitchFamily="18" charset="0"/>
              </a:rPr>
              <a:t>Highlight interests &amp; leadership opportunities</a:t>
            </a:r>
          </a:p>
          <a:p>
            <a:pPr>
              <a:lnSpc>
                <a:spcPct val="100000"/>
              </a:lnSpc>
              <a:buFont typeface="Wingdings" panose="05000000000000000000" pitchFamily="2" charset="2"/>
              <a:buChar char="ü"/>
            </a:pPr>
            <a:r>
              <a:rPr lang="en-US" sz="1700" dirty="0">
                <a:latin typeface="Rockwell" panose="02060603020205020403" pitchFamily="18" charset="0"/>
              </a:rPr>
              <a:t>List up to 10 activities </a:t>
            </a:r>
          </a:p>
          <a:p>
            <a:pPr>
              <a:lnSpc>
                <a:spcPct val="100000"/>
              </a:lnSpc>
              <a:buFont typeface="Wingdings" panose="05000000000000000000" pitchFamily="2" charset="2"/>
              <a:buChar char="ü"/>
            </a:pPr>
            <a:r>
              <a:rPr lang="en-US" sz="1700" dirty="0">
                <a:latin typeface="Rockwell" panose="02060603020205020403" pitchFamily="18" charset="0"/>
              </a:rPr>
              <a:t>Examples: arts, clubs, community engagement, family responsibilities, sports, work, volunteering</a:t>
            </a:r>
          </a:p>
          <a:p>
            <a:pPr>
              <a:lnSpc>
                <a:spcPct val="100000"/>
              </a:lnSpc>
              <a:buFont typeface="Wingdings" panose="05000000000000000000" pitchFamily="2" charset="2"/>
              <a:buChar char="ü"/>
            </a:pPr>
            <a:r>
              <a:rPr lang="en-US" sz="1700" b="1" dirty="0">
                <a:latin typeface="Rockwell" panose="02060603020205020403" pitchFamily="18" charset="0"/>
              </a:rPr>
              <a:t>Did you know? </a:t>
            </a:r>
            <a:r>
              <a:rPr lang="en-US" sz="1700" dirty="0">
                <a:latin typeface="Rockwell" panose="02060603020205020403" pitchFamily="18" charset="0"/>
              </a:rPr>
              <a:t>If you need more space to elaborate on an activity or experience, you can use the Additional Information question in the Writing section to share more details.</a:t>
            </a:r>
          </a:p>
          <a:p>
            <a:pPr>
              <a:lnSpc>
                <a:spcPct val="100000"/>
              </a:lnSpc>
            </a:pPr>
            <a:endParaRPr lang="en-US" sz="1700" dirty="0">
              <a:latin typeface="Rockwell" panose="02060603020205020403" pitchFamily="18" charset="0"/>
            </a:endParaRPr>
          </a:p>
        </p:txBody>
      </p:sp>
      <mc:AlternateContent xmlns:mc="http://schemas.openxmlformats.org/markup-compatibility/2006" xmlns:p14="http://schemas.microsoft.com/office/powerpoint/2010/main">
        <mc:Choice Requires="p14">
          <p:contentPart p14:bwMode="auto" r:id="rId2">
            <p14:nvContentPartPr>
              <p14:cNvPr id="6155" name="Ink 615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6155" name="Ink 615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146" name="Picture 2" descr="How to Make Your STEM Activities Shine on the Common App | BostonTechMom">
            <a:extLst>
              <a:ext uri="{FF2B5EF4-FFF2-40B4-BE49-F238E27FC236}">
                <a16:creationId xmlns:a16="http://schemas.microsoft.com/office/drawing/2014/main" id="{2CCFF067-3419-6212-B72F-AF5D62A917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0056" y="1565856"/>
            <a:ext cx="6537960" cy="394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1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1D98B1-8995-D180-2A67-815D696F6569}"/>
              </a:ext>
            </a:extLst>
          </p:cNvPr>
          <p:cNvSpPr>
            <a:spLocks noGrp="1"/>
          </p:cNvSpPr>
          <p:nvPr>
            <p:ph type="title"/>
          </p:nvPr>
        </p:nvSpPr>
        <p:spPr>
          <a:xfrm>
            <a:off x="640080" y="329184"/>
            <a:ext cx="6894576" cy="1783080"/>
          </a:xfrm>
        </p:spPr>
        <p:txBody>
          <a:bodyPr anchor="b">
            <a:normAutofit/>
          </a:bodyPr>
          <a:lstStyle/>
          <a:p>
            <a:pPr>
              <a:lnSpc>
                <a:spcPct val="90000"/>
              </a:lnSpc>
            </a:pPr>
            <a:r>
              <a:rPr lang="en-US" sz="6100" dirty="0">
                <a:latin typeface="Rockwell" panose="02060603020205020403" pitchFamily="18" charset="0"/>
              </a:rPr>
              <a:t>Financial Aid Opportunities</a:t>
            </a:r>
          </a:p>
        </p:txBody>
      </p:sp>
      <p:sp>
        <p:nvSpPr>
          <p:cNvPr id="25"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EC164"/>
          </a:solidFill>
          <a:ln w="38100" cap="rnd">
            <a:solidFill>
              <a:srgbClr val="FEC16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E61D50-1035-2F5F-EC2E-CB9425857B5D}"/>
              </a:ext>
            </a:extLst>
          </p:cNvPr>
          <p:cNvSpPr>
            <a:spLocks noGrp="1"/>
          </p:cNvSpPr>
          <p:nvPr>
            <p:ph idx="1"/>
          </p:nvPr>
        </p:nvSpPr>
        <p:spPr>
          <a:xfrm>
            <a:off x="640080" y="2706624"/>
            <a:ext cx="6214490" cy="3483864"/>
          </a:xfrm>
        </p:spPr>
        <p:txBody>
          <a:bodyPr>
            <a:normAutofit/>
          </a:bodyPr>
          <a:lstStyle/>
          <a:p>
            <a:pPr>
              <a:lnSpc>
                <a:spcPct val="100000"/>
              </a:lnSpc>
              <a:buFont typeface="Wingdings" panose="05000000000000000000" pitchFamily="2" charset="2"/>
              <a:buChar char="ü"/>
            </a:pPr>
            <a:r>
              <a:rPr lang="en-US" sz="2000" dirty="0">
                <a:latin typeface="Rockwell" panose="02060603020205020403" pitchFamily="18" charset="0"/>
                <a:hlinkClick r:id="rId2"/>
              </a:rPr>
              <a:t>Free Application for Federal Student Aid </a:t>
            </a:r>
            <a:r>
              <a:rPr lang="en-US" sz="2000" dirty="0">
                <a:latin typeface="Rockwell" panose="02060603020205020403" pitchFamily="18" charset="0"/>
              </a:rPr>
              <a:t>(FAFSA)</a:t>
            </a:r>
          </a:p>
          <a:p>
            <a:pPr marL="0" indent="0">
              <a:lnSpc>
                <a:spcPct val="100000"/>
              </a:lnSpc>
              <a:buNone/>
            </a:pPr>
            <a:r>
              <a:rPr lang="en-US" sz="2000" dirty="0">
                <a:latin typeface="Rockwell" panose="02060603020205020403" pitchFamily="18" charset="0"/>
              </a:rPr>
              <a:t>	Available on December 1</a:t>
            </a:r>
            <a:r>
              <a:rPr lang="en-US" sz="2000" baseline="30000" dirty="0">
                <a:latin typeface="Rockwell" panose="02060603020205020403" pitchFamily="18" charset="0"/>
              </a:rPr>
              <a:t>st</a:t>
            </a:r>
            <a:r>
              <a:rPr lang="en-US" sz="2000" dirty="0">
                <a:latin typeface="Rockwell" panose="02060603020205020403" pitchFamily="18" charset="0"/>
              </a:rPr>
              <a:t>, 2024</a:t>
            </a:r>
          </a:p>
          <a:p>
            <a:pPr>
              <a:lnSpc>
                <a:spcPct val="100000"/>
              </a:lnSpc>
              <a:buFont typeface="Wingdings" panose="05000000000000000000" pitchFamily="2" charset="2"/>
              <a:buChar char="ü"/>
            </a:pPr>
            <a:r>
              <a:rPr lang="en-US" sz="2000" dirty="0">
                <a:latin typeface="Rockwell" panose="02060603020205020403" pitchFamily="18" charset="0"/>
                <a:hlinkClick r:id="rId3"/>
              </a:rPr>
              <a:t>Colorado Application for State Financial Aid </a:t>
            </a:r>
            <a:r>
              <a:rPr lang="en-US" sz="2000" dirty="0">
                <a:latin typeface="Rockwell" panose="02060603020205020403" pitchFamily="18" charset="0"/>
              </a:rPr>
              <a:t>(CASFA) for non-US citizens &amp; non-residents </a:t>
            </a:r>
          </a:p>
          <a:p>
            <a:pPr>
              <a:lnSpc>
                <a:spcPct val="100000"/>
              </a:lnSpc>
              <a:buFont typeface="Wingdings" panose="05000000000000000000" pitchFamily="2" charset="2"/>
              <a:buChar char="ü"/>
            </a:pPr>
            <a:r>
              <a:rPr lang="en-US" sz="2000" dirty="0">
                <a:latin typeface="Rockwell" panose="02060603020205020403" pitchFamily="18" charset="0"/>
                <a:hlinkClick r:id="rId4"/>
              </a:rPr>
              <a:t>College Opportunity Fund </a:t>
            </a:r>
            <a:r>
              <a:rPr lang="en-US" sz="2000" dirty="0">
                <a:latin typeface="Rockwell" panose="02060603020205020403" pitchFamily="18" charset="0"/>
              </a:rPr>
              <a:t>(COF)</a:t>
            </a:r>
          </a:p>
          <a:p>
            <a:pPr>
              <a:lnSpc>
                <a:spcPct val="100000"/>
              </a:lnSpc>
              <a:buFont typeface="Wingdings" panose="05000000000000000000" pitchFamily="2" charset="2"/>
              <a:buChar char="ü"/>
            </a:pPr>
            <a:r>
              <a:rPr lang="en-US" sz="2000" dirty="0">
                <a:latin typeface="Rockwell" panose="02060603020205020403" pitchFamily="18" charset="0"/>
                <a:hlinkClick r:id="rId5"/>
              </a:rPr>
              <a:t>CSS Profile </a:t>
            </a:r>
            <a:r>
              <a:rPr lang="en-US" sz="2000" dirty="0">
                <a:latin typeface="Rockwell" panose="02060603020205020403" pitchFamily="18" charset="0"/>
              </a:rPr>
              <a:t>– required by some colleges</a:t>
            </a:r>
          </a:p>
          <a:p>
            <a:pPr>
              <a:lnSpc>
                <a:spcPct val="100000"/>
              </a:lnSpc>
              <a:buFont typeface="Wingdings" panose="05000000000000000000" pitchFamily="2" charset="2"/>
              <a:buChar char="ü"/>
            </a:pPr>
            <a:r>
              <a:rPr lang="en-US" sz="2000" dirty="0">
                <a:latin typeface="Rockwell" panose="02060603020205020403" pitchFamily="18" charset="0"/>
                <a:hlinkClick r:id="rId6"/>
              </a:rPr>
              <a:t>WUE </a:t>
            </a:r>
            <a:r>
              <a:rPr lang="en-US" sz="2000" dirty="0">
                <a:latin typeface="Rockwell" panose="02060603020205020403" pitchFamily="18" charset="0"/>
              </a:rPr>
              <a:t>– interstate tuition savings program</a:t>
            </a:r>
          </a:p>
        </p:txBody>
      </p:sp>
      <p:pic>
        <p:nvPicPr>
          <p:cNvPr id="7" name="Picture 6">
            <a:extLst>
              <a:ext uri="{FF2B5EF4-FFF2-40B4-BE49-F238E27FC236}">
                <a16:creationId xmlns:a16="http://schemas.microsoft.com/office/drawing/2014/main" id="{B4B103FF-537F-A6F2-461E-158E319CC71D}"/>
              </a:ext>
            </a:extLst>
          </p:cNvPr>
          <p:cNvPicPr>
            <a:picLocks noChangeAspect="1"/>
          </p:cNvPicPr>
          <p:nvPr/>
        </p:nvPicPr>
        <p:blipFill>
          <a:blip r:embed="rId7"/>
          <a:stretch>
            <a:fillRect/>
          </a:stretch>
        </p:blipFill>
        <p:spPr>
          <a:xfrm>
            <a:off x="7253774" y="1191337"/>
            <a:ext cx="4531789" cy="2141270"/>
          </a:xfrm>
          <a:prstGeom prst="rect">
            <a:avLst/>
          </a:prstGeom>
        </p:spPr>
      </p:pic>
      <p:pic>
        <p:nvPicPr>
          <p:cNvPr id="5" name="Picture 4">
            <a:extLst>
              <a:ext uri="{FF2B5EF4-FFF2-40B4-BE49-F238E27FC236}">
                <a16:creationId xmlns:a16="http://schemas.microsoft.com/office/drawing/2014/main" id="{552C1D0E-15E7-A625-0EC5-048755688F9D}"/>
              </a:ext>
            </a:extLst>
          </p:cNvPr>
          <p:cNvPicPr>
            <a:picLocks noChangeAspect="1"/>
          </p:cNvPicPr>
          <p:nvPr/>
        </p:nvPicPr>
        <p:blipFill>
          <a:blip r:embed="rId8"/>
          <a:stretch>
            <a:fillRect/>
          </a:stretch>
        </p:blipFill>
        <p:spPr>
          <a:xfrm>
            <a:off x="7165466" y="4281446"/>
            <a:ext cx="4617049" cy="1812191"/>
          </a:xfrm>
          <a:prstGeom prst="rect">
            <a:avLst/>
          </a:prstGeom>
        </p:spPr>
      </p:pic>
      <p:pic>
        <p:nvPicPr>
          <p:cNvPr id="4" name="Audio 27">
            <a:hlinkClick r:id="" action="ppaction://media"/>
            <a:extLst>
              <a:ext uri="{FF2B5EF4-FFF2-40B4-BE49-F238E27FC236}">
                <a16:creationId xmlns:a16="http://schemas.microsoft.com/office/drawing/2014/main" id="{BAA6C7BC-A49A-A9D0-7D6B-7237D2072F91}"/>
              </a:ext>
            </a:extLst>
          </p:cNvPr>
          <p:cNvPicPr>
            <a:picLocks noChangeAspect="1"/>
          </p:cNvPicPr>
          <p:nvPr/>
        </p:nvPicPr>
        <p:blipFill>
          <a:blip r:embed="rId9"/>
          <a:srcRect l="-139844" t="-139844" r="-139844" b="-139844"/>
          <a:stretch>
            <a:fillRect/>
          </a:stretch>
        </p:blipFill>
        <p:spPr>
          <a:xfrm>
            <a:off x="10239465" y="4824603"/>
            <a:ext cx="1543050" cy="1543050"/>
          </a:xfrm>
          <a:prstGeom prst="ellipse">
            <a:avLst/>
          </a:prstGeom>
        </p:spPr>
      </p:pic>
    </p:spTree>
    <p:extLst>
      <p:ext uri="{BB962C8B-B14F-4D97-AF65-F5344CB8AC3E}">
        <p14:creationId xmlns:p14="http://schemas.microsoft.com/office/powerpoint/2010/main" val="135400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25DA-6AB7-3933-4070-3623181DF206}"/>
              </a:ext>
            </a:extLst>
          </p:cNvPr>
          <p:cNvSpPr>
            <a:spLocks noGrp="1"/>
          </p:cNvSpPr>
          <p:nvPr>
            <p:ph type="title"/>
          </p:nvPr>
        </p:nvSpPr>
        <p:spPr/>
        <p:txBody>
          <a:bodyPr/>
          <a:lstStyle/>
          <a:p>
            <a:r>
              <a:rPr lang="en-US" dirty="0">
                <a:latin typeface="Rockwell" panose="02060603020205020403" pitchFamily="18" charset="0"/>
              </a:rPr>
              <a:t>FAFSA Timeline</a:t>
            </a:r>
          </a:p>
        </p:txBody>
      </p:sp>
      <p:sp>
        <p:nvSpPr>
          <p:cNvPr id="3" name="Content Placeholder 2">
            <a:extLst>
              <a:ext uri="{FF2B5EF4-FFF2-40B4-BE49-F238E27FC236}">
                <a16:creationId xmlns:a16="http://schemas.microsoft.com/office/drawing/2014/main" id="{7B202AD1-401E-8FC5-9CA6-AE6E02CD69E1}"/>
              </a:ext>
            </a:extLst>
          </p:cNvPr>
          <p:cNvSpPr>
            <a:spLocks noGrp="1"/>
          </p:cNvSpPr>
          <p:nvPr>
            <p:ph idx="1"/>
          </p:nvPr>
        </p:nvSpPr>
        <p:spPr>
          <a:xfrm>
            <a:off x="838199" y="1929384"/>
            <a:ext cx="5819775" cy="4251960"/>
          </a:xfrm>
        </p:spPr>
        <p:txBody>
          <a:bodyPr>
            <a:normAutofit/>
          </a:bodyPr>
          <a:lstStyle/>
          <a:p>
            <a:pPr marL="0" indent="0">
              <a:buNone/>
            </a:pPr>
            <a:r>
              <a:rPr lang="en-US" sz="1800" dirty="0">
                <a:latin typeface="Rockwell" panose="02060603020205020403" pitchFamily="18" charset="0"/>
              </a:rPr>
              <a:t>Completion Rate through August 2024</a:t>
            </a:r>
          </a:p>
          <a:p>
            <a:pPr marL="457200" lvl="1" indent="0">
              <a:buNone/>
            </a:pPr>
            <a:r>
              <a:rPr lang="en-US" sz="1800" dirty="0">
                <a:latin typeface="Rockwell" panose="02060603020205020403" pitchFamily="18" charset="0"/>
              </a:rPr>
              <a:t>Nationally: 51.0%</a:t>
            </a:r>
          </a:p>
          <a:p>
            <a:pPr marL="457200" lvl="1" indent="0">
              <a:buNone/>
            </a:pPr>
            <a:r>
              <a:rPr lang="en-US" sz="1800" dirty="0">
                <a:latin typeface="Rockwell" panose="02060603020205020403" pitchFamily="18" charset="0"/>
              </a:rPr>
              <a:t>Colorado: 42.4%</a:t>
            </a:r>
          </a:p>
          <a:p>
            <a:pPr marL="457200" lvl="1" indent="0">
              <a:buNone/>
            </a:pPr>
            <a:endParaRPr lang="en-US" sz="1800" dirty="0">
              <a:latin typeface="Rockwell" panose="02060603020205020403" pitchFamily="18" charset="0"/>
            </a:endParaRPr>
          </a:p>
          <a:p>
            <a:pPr marL="0" indent="0">
              <a:buNone/>
            </a:pPr>
            <a:r>
              <a:rPr lang="en-US" sz="1800" i="1" dirty="0">
                <a:latin typeface="Rockwell" panose="02060603020205020403" pitchFamily="18" charset="0"/>
              </a:rPr>
              <a:t>Federal Student Aid ID Account Worksheet and Guide</a:t>
            </a:r>
          </a:p>
        </p:txBody>
      </p:sp>
      <p:pic>
        <p:nvPicPr>
          <p:cNvPr id="7" name="Picture 6">
            <a:extLst>
              <a:ext uri="{FF2B5EF4-FFF2-40B4-BE49-F238E27FC236}">
                <a16:creationId xmlns:a16="http://schemas.microsoft.com/office/drawing/2014/main" id="{B4570890-FE09-2B36-2765-0A79924F4518}"/>
              </a:ext>
            </a:extLst>
          </p:cNvPr>
          <p:cNvPicPr>
            <a:picLocks noChangeAspect="1"/>
          </p:cNvPicPr>
          <p:nvPr/>
        </p:nvPicPr>
        <p:blipFill>
          <a:blip r:embed="rId2"/>
          <a:stretch>
            <a:fillRect/>
          </a:stretch>
        </p:blipFill>
        <p:spPr>
          <a:xfrm>
            <a:off x="2705078" y="3941064"/>
            <a:ext cx="2086016" cy="2044628"/>
          </a:xfrm>
          <a:prstGeom prst="rect">
            <a:avLst/>
          </a:prstGeom>
        </p:spPr>
      </p:pic>
      <p:pic>
        <p:nvPicPr>
          <p:cNvPr id="9" name="Picture 8">
            <a:extLst>
              <a:ext uri="{FF2B5EF4-FFF2-40B4-BE49-F238E27FC236}">
                <a16:creationId xmlns:a16="http://schemas.microsoft.com/office/drawing/2014/main" id="{B3CA8741-466F-6D19-3C7B-07BC0047F1B4}"/>
              </a:ext>
            </a:extLst>
          </p:cNvPr>
          <p:cNvPicPr>
            <a:picLocks noChangeAspect="1"/>
          </p:cNvPicPr>
          <p:nvPr/>
        </p:nvPicPr>
        <p:blipFill>
          <a:blip r:embed="rId3"/>
          <a:stretch>
            <a:fillRect/>
          </a:stretch>
        </p:blipFill>
        <p:spPr>
          <a:xfrm>
            <a:off x="7202381" y="1999753"/>
            <a:ext cx="4011850" cy="4251960"/>
          </a:xfrm>
          <a:prstGeom prst="rect">
            <a:avLst/>
          </a:prstGeom>
        </p:spPr>
      </p:pic>
    </p:spTree>
    <p:extLst>
      <p:ext uri="{BB962C8B-B14F-4D97-AF65-F5344CB8AC3E}">
        <p14:creationId xmlns:p14="http://schemas.microsoft.com/office/powerpoint/2010/main" val="19241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21DBF-95F8-8B4E-AED9-E2F09921F23C}"/>
              </a:ext>
            </a:extLst>
          </p:cNvPr>
          <p:cNvSpPr>
            <a:spLocks noGrp="1"/>
          </p:cNvSpPr>
          <p:nvPr>
            <p:ph type="title"/>
          </p:nvPr>
        </p:nvSpPr>
        <p:spPr>
          <a:xfrm>
            <a:off x="630936" y="640080"/>
            <a:ext cx="4818888" cy="1481328"/>
          </a:xfrm>
        </p:spPr>
        <p:txBody>
          <a:bodyPr anchor="b">
            <a:normAutofit/>
          </a:bodyPr>
          <a:lstStyle/>
          <a:p>
            <a:r>
              <a:rPr lang="en-US" sz="5600" dirty="0">
                <a:latin typeface="Rockwell" panose="02060603020205020403" pitchFamily="18" charset="0"/>
              </a:rPr>
              <a:t>Agenda</a:t>
            </a:r>
          </a:p>
        </p:txBody>
      </p:sp>
      <p:sp>
        <p:nvSpPr>
          <p:cNvPr id="3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0B17F"/>
          </a:solidFill>
          <a:ln w="38100" cap="rnd">
            <a:solidFill>
              <a:srgbClr val="D0B17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01A9F-8EA2-4172-F791-FD3D86FFEC05}"/>
              </a:ext>
            </a:extLst>
          </p:cNvPr>
          <p:cNvSpPr>
            <a:spLocks noGrp="1"/>
          </p:cNvSpPr>
          <p:nvPr>
            <p:ph idx="1"/>
          </p:nvPr>
        </p:nvSpPr>
        <p:spPr>
          <a:xfrm>
            <a:off x="630936" y="2660904"/>
            <a:ext cx="4818888" cy="3547872"/>
          </a:xfrm>
        </p:spPr>
        <p:txBody>
          <a:bodyPr anchor="t">
            <a:normAutofit/>
          </a:bodyPr>
          <a:lstStyle/>
          <a:p>
            <a:pPr>
              <a:lnSpc>
                <a:spcPct val="100000"/>
              </a:lnSpc>
              <a:buFont typeface="Wingdings" panose="05000000000000000000" pitchFamily="2" charset="2"/>
              <a:buChar char="ü"/>
            </a:pPr>
            <a:r>
              <a:rPr lang="en-US" sz="2000" dirty="0">
                <a:latin typeface="Rockwell" panose="02060603020205020403" pitchFamily="18" charset="0"/>
              </a:rPr>
              <a:t>Creating a Balanced List</a:t>
            </a:r>
          </a:p>
          <a:p>
            <a:pPr>
              <a:lnSpc>
                <a:spcPct val="100000"/>
              </a:lnSpc>
              <a:buFont typeface="Wingdings" panose="05000000000000000000" pitchFamily="2" charset="2"/>
              <a:buChar char="ü"/>
            </a:pPr>
            <a:r>
              <a:rPr lang="en-US" sz="2000" dirty="0">
                <a:latin typeface="Rockwell" panose="02060603020205020403" pitchFamily="18" charset="0"/>
              </a:rPr>
              <a:t>The Application Process at FCHS</a:t>
            </a:r>
          </a:p>
          <a:p>
            <a:pPr>
              <a:lnSpc>
                <a:spcPct val="100000"/>
              </a:lnSpc>
              <a:buFont typeface="Wingdings" panose="05000000000000000000" pitchFamily="2" charset="2"/>
              <a:buChar char="ü"/>
            </a:pPr>
            <a:r>
              <a:rPr lang="en-US" sz="2000" dirty="0">
                <a:latin typeface="Rockwell" panose="02060603020205020403" pitchFamily="18" charset="0"/>
              </a:rPr>
              <a:t>The Common Application</a:t>
            </a:r>
          </a:p>
          <a:p>
            <a:pPr>
              <a:lnSpc>
                <a:spcPct val="100000"/>
              </a:lnSpc>
              <a:buFont typeface="Wingdings" panose="05000000000000000000" pitchFamily="2" charset="2"/>
              <a:buChar char="ü"/>
            </a:pPr>
            <a:r>
              <a:rPr lang="en-US" sz="2000" dirty="0">
                <a:latin typeface="Rockwell" panose="02060603020205020403" pitchFamily="18" charset="0"/>
              </a:rPr>
              <a:t>Components of an Application</a:t>
            </a:r>
          </a:p>
          <a:p>
            <a:pPr>
              <a:lnSpc>
                <a:spcPct val="100000"/>
              </a:lnSpc>
              <a:buFont typeface="Wingdings" panose="05000000000000000000" pitchFamily="2" charset="2"/>
              <a:buChar char="ü"/>
            </a:pPr>
            <a:r>
              <a:rPr lang="en-US" sz="2000" dirty="0">
                <a:latin typeface="Rockwell" panose="02060603020205020403" pitchFamily="18" charset="0"/>
              </a:rPr>
              <a:t>Financial Aid Timelines and Factors</a:t>
            </a:r>
          </a:p>
          <a:p>
            <a:pPr>
              <a:lnSpc>
                <a:spcPct val="100000"/>
              </a:lnSpc>
              <a:buFont typeface="Wingdings" panose="05000000000000000000" pitchFamily="2" charset="2"/>
              <a:buChar char="ü"/>
            </a:pPr>
            <a:r>
              <a:rPr lang="en-US" sz="2000" dirty="0">
                <a:latin typeface="Rockwell" panose="02060603020205020403" pitchFamily="18" charset="0"/>
              </a:rPr>
              <a:t>College Visits</a:t>
            </a:r>
          </a:p>
          <a:p>
            <a:pPr>
              <a:lnSpc>
                <a:spcPct val="100000"/>
              </a:lnSpc>
              <a:buFont typeface="Wingdings" panose="05000000000000000000" pitchFamily="2" charset="2"/>
              <a:buChar char="ü"/>
            </a:pPr>
            <a:r>
              <a:rPr lang="en-US" sz="2000" dirty="0">
                <a:latin typeface="Rockwell" panose="02060603020205020403" pitchFamily="18" charset="0"/>
              </a:rPr>
              <a:t>ASCENT &amp; TREP Programs</a:t>
            </a:r>
          </a:p>
          <a:p>
            <a:pPr>
              <a:lnSpc>
                <a:spcPct val="100000"/>
              </a:lnSpc>
              <a:buFont typeface="Wingdings" panose="05000000000000000000" pitchFamily="2" charset="2"/>
              <a:buChar char="ü"/>
            </a:pPr>
            <a:r>
              <a:rPr lang="en-US" sz="2000" dirty="0">
                <a:latin typeface="Rockwell" panose="02060603020205020403" pitchFamily="18" charset="0"/>
              </a:rPr>
              <a:t>Other Items</a:t>
            </a:r>
          </a:p>
        </p:txBody>
      </p:sp>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31" name="Ink 3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9A8EC878-A5CD-84E6-5775-EA0946317E13}"/>
              </a:ext>
            </a:extLst>
          </p:cNvPr>
          <p:cNvPicPr>
            <a:picLocks noChangeAspect="1"/>
          </p:cNvPicPr>
          <p:nvPr/>
        </p:nvPicPr>
        <p:blipFill>
          <a:blip r:embed="rId4"/>
          <a:stretch>
            <a:fillRect/>
          </a:stretch>
        </p:blipFill>
        <p:spPr>
          <a:xfrm>
            <a:off x="6099048" y="2221203"/>
            <a:ext cx="5458968" cy="2415593"/>
          </a:xfrm>
          <a:prstGeom prst="rect">
            <a:avLst/>
          </a:prstGeom>
        </p:spPr>
      </p:pic>
    </p:spTree>
    <p:extLst>
      <p:ext uri="{BB962C8B-B14F-4D97-AF65-F5344CB8AC3E}">
        <p14:creationId xmlns:p14="http://schemas.microsoft.com/office/powerpoint/2010/main" val="186165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0" name="Rectangle 821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3E4E1-2355-96D0-8C93-1757B7385BC6}"/>
              </a:ext>
            </a:extLst>
          </p:cNvPr>
          <p:cNvSpPr>
            <a:spLocks noGrp="1"/>
          </p:cNvSpPr>
          <p:nvPr>
            <p:ph type="title"/>
          </p:nvPr>
        </p:nvSpPr>
        <p:spPr>
          <a:xfrm>
            <a:off x="640080" y="329184"/>
            <a:ext cx="6894576" cy="1783080"/>
          </a:xfrm>
        </p:spPr>
        <p:txBody>
          <a:bodyPr anchor="b">
            <a:normAutofit/>
          </a:bodyPr>
          <a:lstStyle/>
          <a:p>
            <a:pPr>
              <a:lnSpc>
                <a:spcPct val="90000"/>
              </a:lnSpc>
            </a:pPr>
            <a:r>
              <a:rPr lang="en-US" sz="6100">
                <a:latin typeface="Rockwell" panose="02060603020205020403" pitchFamily="18" charset="0"/>
              </a:rPr>
              <a:t>FAFSA Continued.</a:t>
            </a:r>
          </a:p>
        </p:txBody>
      </p:sp>
      <p:sp>
        <p:nvSpPr>
          <p:cNvPr id="8222"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AEEBF5-1F15-7C92-3753-205BED93AF6F}"/>
              </a:ext>
            </a:extLst>
          </p:cNvPr>
          <p:cNvSpPr>
            <a:spLocks noGrp="1"/>
          </p:cNvSpPr>
          <p:nvPr>
            <p:ph idx="1"/>
          </p:nvPr>
        </p:nvSpPr>
        <p:spPr>
          <a:xfrm>
            <a:off x="640080" y="2706624"/>
            <a:ext cx="7456170" cy="4151376"/>
          </a:xfrm>
        </p:spPr>
        <p:txBody>
          <a:bodyPr>
            <a:normAutofit/>
          </a:bodyPr>
          <a:lstStyle/>
          <a:p>
            <a:pPr>
              <a:lnSpc>
                <a:spcPct val="100000"/>
              </a:lnSpc>
              <a:buFont typeface="Wingdings" panose="05000000000000000000" pitchFamily="2" charset="2"/>
              <a:buChar char="ü"/>
            </a:pPr>
            <a:r>
              <a:rPr lang="en-US" i="1" dirty="0">
                <a:latin typeface="Rockwell" panose="02060603020205020403" pitchFamily="18" charset="0"/>
              </a:rPr>
              <a:t> </a:t>
            </a:r>
            <a:r>
              <a:rPr lang="en-US" sz="2400" i="1" dirty="0">
                <a:latin typeface="Rockwell" panose="02060603020205020403" pitchFamily="18" charset="0"/>
              </a:rPr>
              <a:t>2025-2026 FAFSA Prototype </a:t>
            </a:r>
            <a:r>
              <a:rPr lang="en-US" sz="2400" dirty="0">
                <a:latin typeface="Rockwell" panose="02060603020205020403" pitchFamily="18" charset="0"/>
              </a:rPr>
              <a:t>Now Available</a:t>
            </a:r>
          </a:p>
          <a:p>
            <a:pPr>
              <a:lnSpc>
                <a:spcPct val="100000"/>
              </a:lnSpc>
              <a:buFont typeface="Wingdings" panose="05000000000000000000" pitchFamily="2" charset="2"/>
              <a:buChar char="ü"/>
            </a:pPr>
            <a:r>
              <a:rPr lang="en-US" sz="2400" dirty="0">
                <a:latin typeface="Rockwell" panose="02060603020205020403" pitchFamily="18" charset="0"/>
              </a:rPr>
              <a:t> Allows users to navigate specific scenarios</a:t>
            </a:r>
          </a:p>
          <a:p>
            <a:pPr>
              <a:lnSpc>
                <a:spcPct val="100000"/>
              </a:lnSpc>
              <a:buFont typeface="Wingdings" panose="05000000000000000000" pitchFamily="2" charset="2"/>
              <a:buChar char="ü"/>
            </a:pPr>
            <a:r>
              <a:rPr lang="en-US" sz="2400" dirty="0">
                <a:latin typeface="Rockwell" panose="02060603020205020403" pitchFamily="18" charset="0"/>
              </a:rPr>
              <a:t> Visit </a:t>
            </a:r>
            <a:r>
              <a:rPr lang="en-US" sz="2400" dirty="0">
                <a:latin typeface="Rockwell" panose="02060603020205020403" pitchFamily="18" charset="0"/>
                <a:hlinkClick r:id="rId2"/>
              </a:rPr>
              <a:t>fsapartners.ed.gov/</a:t>
            </a:r>
            <a:r>
              <a:rPr lang="en-US" sz="2400" dirty="0" err="1">
                <a:latin typeface="Rockwell" panose="02060603020205020403" pitchFamily="18" charset="0"/>
                <a:hlinkClick r:id="rId2"/>
              </a:rPr>
              <a:t>fafsa</a:t>
            </a:r>
            <a:r>
              <a:rPr lang="en-US" sz="2400" dirty="0">
                <a:latin typeface="Rockwell" panose="02060603020205020403" pitchFamily="18" charset="0"/>
                <a:hlinkClick r:id="rId2"/>
              </a:rPr>
              <a:t>-prototype/2526</a:t>
            </a:r>
            <a:endParaRPr lang="en-US" sz="2400" dirty="0">
              <a:latin typeface="Rockwell" panose="02060603020205020403" pitchFamily="18" charset="0"/>
            </a:endParaRPr>
          </a:p>
          <a:p>
            <a:pPr>
              <a:lnSpc>
                <a:spcPct val="100000"/>
              </a:lnSpc>
              <a:buFont typeface="Wingdings" panose="05000000000000000000" pitchFamily="2" charset="2"/>
              <a:buChar char="ü"/>
            </a:pPr>
            <a:r>
              <a:rPr lang="en-US" sz="2400" dirty="0">
                <a:latin typeface="Rockwell" panose="02060603020205020403" pitchFamily="18" charset="0"/>
              </a:rPr>
              <a:t> Enter the access code: prototype2526</a:t>
            </a:r>
          </a:p>
        </p:txBody>
      </p:sp>
      <p:pic>
        <p:nvPicPr>
          <p:cNvPr id="5" name="Picture 4">
            <a:extLst>
              <a:ext uri="{FF2B5EF4-FFF2-40B4-BE49-F238E27FC236}">
                <a16:creationId xmlns:a16="http://schemas.microsoft.com/office/drawing/2014/main" id="{3DD39A0B-BA68-AD2B-D908-B33DA5F6454D}"/>
              </a:ext>
            </a:extLst>
          </p:cNvPr>
          <p:cNvPicPr>
            <a:picLocks noChangeAspect="1"/>
          </p:cNvPicPr>
          <p:nvPr/>
        </p:nvPicPr>
        <p:blipFill>
          <a:blip r:embed="rId3"/>
          <a:stretch>
            <a:fillRect/>
          </a:stretch>
        </p:blipFill>
        <p:spPr>
          <a:xfrm>
            <a:off x="8293608" y="863943"/>
            <a:ext cx="3154057" cy="3063570"/>
          </a:xfrm>
          <a:prstGeom prst="rect">
            <a:avLst/>
          </a:prstGeom>
        </p:spPr>
      </p:pic>
      <p:pic>
        <p:nvPicPr>
          <p:cNvPr id="8196" name="Picture 4">
            <a:extLst>
              <a:ext uri="{FF2B5EF4-FFF2-40B4-BE49-F238E27FC236}">
                <a16:creationId xmlns:a16="http://schemas.microsoft.com/office/drawing/2014/main" id="{DF646C11-AC6C-809D-AC48-8F57C921E7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60629" y="4304620"/>
            <a:ext cx="2936021"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9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BB8C9-5C1D-49A2-B4F8-FE5DC97888CA}"/>
              </a:ext>
            </a:extLst>
          </p:cNvPr>
          <p:cNvSpPr>
            <a:spLocks noGrp="1"/>
          </p:cNvSpPr>
          <p:nvPr>
            <p:ph type="title"/>
          </p:nvPr>
        </p:nvSpPr>
        <p:spPr>
          <a:xfrm>
            <a:off x="630936" y="640080"/>
            <a:ext cx="4818888" cy="1481328"/>
          </a:xfrm>
        </p:spPr>
        <p:txBody>
          <a:bodyPr anchor="b">
            <a:normAutofit/>
          </a:bodyPr>
          <a:lstStyle/>
          <a:p>
            <a:pPr>
              <a:lnSpc>
                <a:spcPct val="90000"/>
              </a:lnSpc>
            </a:pPr>
            <a:r>
              <a:rPr lang="en-US" sz="3900">
                <a:latin typeface="Rockwell" panose="02060603020205020403" pitchFamily="18" charset="0"/>
              </a:rPr>
              <a:t>Additional Financial Aid Tools</a:t>
            </a:r>
          </a:p>
        </p:txBody>
      </p:sp>
      <p:sp>
        <p:nvSpPr>
          <p:cNvPr id="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07B9EE"/>
          </a:solidFill>
          <a:ln w="38100" cap="rnd">
            <a:solidFill>
              <a:srgbClr val="07B9E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0D635E-CB89-6179-C9D3-E345D38A0EE9}"/>
              </a:ext>
            </a:extLst>
          </p:cNvPr>
          <p:cNvSpPr>
            <a:spLocks noGrp="1"/>
          </p:cNvSpPr>
          <p:nvPr>
            <p:ph idx="1"/>
          </p:nvPr>
        </p:nvSpPr>
        <p:spPr>
          <a:xfrm>
            <a:off x="630936" y="2660904"/>
            <a:ext cx="4818888" cy="3547872"/>
          </a:xfrm>
        </p:spPr>
        <p:txBody>
          <a:bodyPr anchor="t">
            <a:normAutofit/>
          </a:bodyPr>
          <a:lstStyle/>
          <a:p>
            <a:pPr>
              <a:lnSpc>
                <a:spcPct val="100000"/>
              </a:lnSpc>
              <a:buFont typeface="Wingdings" panose="05000000000000000000" pitchFamily="2" charset="2"/>
              <a:buChar char="ü"/>
            </a:pPr>
            <a:r>
              <a:rPr lang="en-US" sz="1800" dirty="0">
                <a:latin typeface="Rockwell" panose="02060603020205020403" pitchFamily="18" charset="0"/>
                <a:hlinkClick r:id="rId2"/>
              </a:rPr>
              <a:t>Net Price Calculator </a:t>
            </a:r>
            <a:r>
              <a:rPr lang="en-US" sz="1800" dirty="0">
                <a:latin typeface="Rockwell" panose="02060603020205020403" pitchFamily="18" charset="0"/>
              </a:rPr>
              <a:t>(NPC) – available on college websites</a:t>
            </a:r>
          </a:p>
          <a:p>
            <a:pPr>
              <a:lnSpc>
                <a:spcPct val="100000"/>
              </a:lnSpc>
              <a:buFont typeface="Wingdings" panose="05000000000000000000" pitchFamily="2" charset="2"/>
              <a:buChar char="ü"/>
            </a:pPr>
            <a:r>
              <a:rPr lang="en-US" sz="1800" dirty="0">
                <a:latin typeface="Rockwell" panose="02060603020205020403" pitchFamily="18" charset="0"/>
              </a:rPr>
              <a:t>Institutional Scholarships (Merit Aid) </a:t>
            </a:r>
          </a:p>
          <a:p>
            <a:pPr>
              <a:lnSpc>
                <a:spcPct val="100000"/>
              </a:lnSpc>
              <a:buFont typeface="Wingdings" panose="05000000000000000000" pitchFamily="2" charset="2"/>
              <a:buChar char="ü"/>
            </a:pPr>
            <a:r>
              <a:rPr lang="en-US" sz="1800" dirty="0">
                <a:latin typeface="Rockwell" panose="02060603020205020403" pitchFamily="18" charset="0"/>
              </a:rPr>
              <a:t>Local Scholarships – updated on </a:t>
            </a:r>
            <a:r>
              <a:rPr lang="en-US" sz="1800" dirty="0" err="1">
                <a:latin typeface="Rockwell" panose="02060603020205020403" pitchFamily="18" charset="0"/>
              </a:rPr>
              <a:t>Xello</a:t>
            </a:r>
            <a:endParaRPr lang="en-US" sz="1800" dirty="0">
              <a:latin typeface="Rockwell" panose="02060603020205020403" pitchFamily="18" charset="0"/>
            </a:endParaRPr>
          </a:p>
          <a:p>
            <a:pPr>
              <a:lnSpc>
                <a:spcPct val="100000"/>
              </a:lnSpc>
              <a:buFont typeface="Wingdings" panose="05000000000000000000" pitchFamily="2" charset="2"/>
              <a:buChar char="ü"/>
            </a:pPr>
            <a:r>
              <a:rPr lang="en-US" sz="1800" dirty="0">
                <a:latin typeface="Rockwell" panose="02060603020205020403" pitchFamily="18" charset="0"/>
              </a:rPr>
              <a:t>The PSD Scholarship Packet will be available in December 2024</a:t>
            </a:r>
          </a:p>
          <a:p>
            <a:pPr>
              <a:lnSpc>
                <a:spcPct val="100000"/>
              </a:lnSpc>
              <a:buFont typeface="Wingdings" panose="05000000000000000000" pitchFamily="2" charset="2"/>
              <a:buChar char="ü"/>
            </a:pPr>
            <a:r>
              <a:rPr lang="en-US" sz="1800" dirty="0">
                <a:latin typeface="Rockwell" panose="02060603020205020403" pitchFamily="18" charset="0"/>
              </a:rPr>
              <a:t>National Scholarships – see “the wall” or resources slide</a:t>
            </a:r>
          </a:p>
          <a:p>
            <a:pPr>
              <a:lnSpc>
                <a:spcPct val="100000"/>
              </a:lnSpc>
              <a:buFont typeface="Wingdings" panose="05000000000000000000" pitchFamily="2" charset="2"/>
              <a:buChar char="ü"/>
            </a:pPr>
            <a:r>
              <a:rPr lang="en-US" sz="1800" dirty="0">
                <a:latin typeface="Rockwell" panose="02060603020205020403" pitchFamily="18" charset="0"/>
              </a:rPr>
              <a:t>Award letters announced in the Spring</a:t>
            </a:r>
          </a:p>
          <a:p>
            <a:pPr lvl="1">
              <a:lnSpc>
                <a:spcPct val="100000"/>
              </a:lnSpc>
            </a:pPr>
            <a:endParaRPr lang="en-US" sz="1100" dirty="0"/>
          </a:p>
          <a:p>
            <a:pPr lvl="1">
              <a:lnSpc>
                <a:spcPct val="100000"/>
              </a:lnSpc>
            </a:pPr>
            <a:endParaRPr lang="en-US" sz="1100" dirty="0"/>
          </a:p>
          <a:p>
            <a:pPr lvl="1">
              <a:lnSpc>
                <a:spcPct val="100000"/>
              </a:lnSpc>
            </a:pPr>
            <a:endParaRPr lang="en-US" sz="1100" dirty="0"/>
          </a:p>
          <a:p>
            <a:pPr marL="457200" lvl="1" indent="0">
              <a:lnSpc>
                <a:spcPct val="100000"/>
              </a:lnSpc>
              <a:buNone/>
            </a:pPr>
            <a:endParaRPr lang="en-US" sz="1100" dirty="0"/>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3" name="Ink 2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90E9D9AA-72BF-E45A-E317-17BBCFE289CB}"/>
              </a:ext>
            </a:extLst>
          </p:cNvPr>
          <p:cNvPicPr>
            <a:picLocks noChangeAspect="1"/>
          </p:cNvPicPr>
          <p:nvPr/>
        </p:nvPicPr>
        <p:blipFill>
          <a:blip r:embed="rId5"/>
          <a:stretch>
            <a:fillRect/>
          </a:stretch>
        </p:blipFill>
        <p:spPr>
          <a:xfrm>
            <a:off x="6099048" y="1456949"/>
            <a:ext cx="5458968" cy="3944102"/>
          </a:xfrm>
          <a:prstGeom prst="rect">
            <a:avLst/>
          </a:prstGeom>
        </p:spPr>
      </p:pic>
    </p:spTree>
    <p:extLst>
      <p:ext uri="{BB962C8B-B14F-4D97-AF65-F5344CB8AC3E}">
        <p14:creationId xmlns:p14="http://schemas.microsoft.com/office/powerpoint/2010/main" val="343364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E7579-6D12-AD36-22DB-D117435CDD12}"/>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a:latin typeface="Rockwell" panose="02060603020205020403" pitchFamily="18" charset="0"/>
              </a:rPr>
              <a:t>ASCENT &amp; TREP District Programs</a:t>
            </a:r>
          </a:p>
        </p:txBody>
      </p:sp>
      <p:sp>
        <p:nvSpPr>
          <p:cNvPr id="92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A9F0E"/>
          </a:solidFill>
          <a:ln w="38100" cap="rnd">
            <a:solidFill>
              <a:srgbClr val="FA9F0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37B60E-D6DA-3F7F-247E-4EF5C5CE4CDD}"/>
              </a:ext>
            </a:extLst>
          </p:cNvPr>
          <p:cNvSpPr>
            <a:spLocks noGrp="1"/>
          </p:cNvSpPr>
          <p:nvPr>
            <p:ph idx="1"/>
          </p:nvPr>
        </p:nvSpPr>
        <p:spPr>
          <a:xfrm>
            <a:off x="630936" y="2660904"/>
            <a:ext cx="4818888" cy="3547872"/>
          </a:xfrm>
        </p:spPr>
        <p:txBody>
          <a:bodyPr anchor="t">
            <a:normAutofit fontScale="85000" lnSpcReduction="20000"/>
          </a:bodyPr>
          <a:lstStyle/>
          <a:p>
            <a:pPr marL="0" indent="0">
              <a:lnSpc>
                <a:spcPct val="100000"/>
              </a:lnSpc>
              <a:buNone/>
            </a:pPr>
            <a:r>
              <a:rPr lang="en-US" sz="1600" dirty="0">
                <a:latin typeface="Rockwell" panose="02060603020205020403" pitchFamily="18" charset="0"/>
              </a:rPr>
              <a:t>Accelerating Students through Concurrent Enrollment (ASCENT)</a:t>
            </a:r>
          </a:p>
          <a:p>
            <a:pPr marL="457200" lvl="1" indent="0">
              <a:lnSpc>
                <a:spcPct val="100000"/>
              </a:lnSpc>
              <a:buNone/>
            </a:pPr>
            <a:r>
              <a:rPr lang="en-US" sz="1600" dirty="0">
                <a:latin typeface="Rockwell" panose="02060603020205020403" pitchFamily="18" charset="0"/>
              </a:rPr>
              <a:t>5th-year high school program</a:t>
            </a:r>
          </a:p>
          <a:p>
            <a:pPr marL="457200" lvl="1" indent="0">
              <a:lnSpc>
                <a:spcPct val="100000"/>
              </a:lnSpc>
              <a:buNone/>
            </a:pPr>
            <a:r>
              <a:rPr lang="en-US" sz="1600" dirty="0">
                <a:latin typeface="Rockwell" panose="02060603020205020403" pitchFamily="18" charset="0"/>
              </a:rPr>
              <a:t>Full year of classes at FRCC, AIMS, or UNC – paid for by the district!</a:t>
            </a:r>
          </a:p>
          <a:p>
            <a:pPr marL="457200" lvl="1" indent="0">
              <a:lnSpc>
                <a:spcPct val="100000"/>
              </a:lnSpc>
              <a:buNone/>
            </a:pPr>
            <a:r>
              <a:rPr lang="en-US" sz="1600" dirty="0">
                <a:latin typeface="Rockwell" panose="02060603020205020403" pitchFamily="18" charset="0"/>
              </a:rPr>
              <a:t>Qualification – at least 9 post-secondary credit hours</a:t>
            </a:r>
          </a:p>
          <a:p>
            <a:pPr marL="457200" lvl="1" indent="0">
              <a:lnSpc>
                <a:spcPct val="100000"/>
              </a:lnSpc>
              <a:buNone/>
            </a:pPr>
            <a:r>
              <a:rPr lang="en-US" sz="1600" dirty="0">
                <a:latin typeface="Rockwell" panose="02060603020205020403" pitchFamily="18" charset="0"/>
              </a:rPr>
              <a:t>Application available late fall for current seniors</a:t>
            </a:r>
          </a:p>
          <a:p>
            <a:pPr lvl="1">
              <a:lnSpc>
                <a:spcPct val="100000"/>
              </a:lnSpc>
            </a:pPr>
            <a:endParaRPr lang="en-US" sz="1600" dirty="0">
              <a:latin typeface="Rockwell" panose="02060603020205020403" pitchFamily="18" charset="0"/>
            </a:endParaRPr>
          </a:p>
          <a:p>
            <a:pPr marL="0" indent="0">
              <a:lnSpc>
                <a:spcPct val="100000"/>
              </a:lnSpc>
              <a:buNone/>
            </a:pPr>
            <a:r>
              <a:rPr lang="en-US" sz="1600" dirty="0">
                <a:latin typeface="Rockwell" panose="02060603020205020403" pitchFamily="18" charset="0"/>
              </a:rPr>
              <a:t>Teacher Recruitment Education &amp; Preparation (TREP)</a:t>
            </a:r>
          </a:p>
          <a:p>
            <a:pPr marL="457200" lvl="1" indent="0">
              <a:lnSpc>
                <a:spcPct val="100000"/>
              </a:lnSpc>
              <a:buNone/>
            </a:pPr>
            <a:r>
              <a:rPr lang="en-US" sz="1600" dirty="0">
                <a:latin typeface="Rockwell" panose="02060603020205020403" pitchFamily="18" charset="0"/>
              </a:rPr>
              <a:t>5th &amp; 6th year high school program for future educators</a:t>
            </a:r>
          </a:p>
          <a:p>
            <a:pPr marL="457200" lvl="1" indent="0">
              <a:lnSpc>
                <a:spcPct val="100000"/>
              </a:lnSpc>
              <a:buNone/>
            </a:pPr>
            <a:r>
              <a:rPr lang="en-US" sz="1600" dirty="0">
                <a:latin typeface="Rockwell" panose="02060603020205020403" pitchFamily="18" charset="0"/>
              </a:rPr>
              <a:t>Full year of classes at FRCC, AIMS, or UNC</a:t>
            </a:r>
          </a:p>
          <a:p>
            <a:pPr marL="457200" lvl="1" indent="0">
              <a:lnSpc>
                <a:spcPct val="100000"/>
              </a:lnSpc>
              <a:buNone/>
            </a:pPr>
            <a:r>
              <a:rPr lang="en-US" sz="1600" dirty="0">
                <a:latin typeface="Rockwell" panose="02060603020205020403" pitchFamily="18" charset="0"/>
              </a:rPr>
              <a:t>Successful completion of 1 college course from educator pathway during 12th grade</a:t>
            </a:r>
          </a:p>
          <a:p>
            <a:pPr>
              <a:lnSpc>
                <a:spcPct val="100000"/>
              </a:lnSpc>
            </a:pPr>
            <a:endParaRPr lang="en-US" sz="900" dirty="0"/>
          </a:p>
        </p:txBody>
      </p:sp>
      <mc:AlternateContent xmlns:mc="http://schemas.openxmlformats.org/markup-compatibility/2006" xmlns:p14="http://schemas.microsoft.com/office/powerpoint/2010/main">
        <mc:Choice Requires="p14">
          <p:contentPart p14:bwMode="auto" r:id="rId2">
            <p14:nvContentPartPr>
              <p14:cNvPr id="9227" name="Ink 92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27" name="Ink 92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9218" name="Picture 2">
            <a:extLst>
              <a:ext uri="{FF2B5EF4-FFF2-40B4-BE49-F238E27FC236}">
                <a16:creationId xmlns:a16="http://schemas.microsoft.com/office/drawing/2014/main" id="{E1F49E58-57CE-39E4-C135-9EE2E64F9D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74091" y="640080"/>
            <a:ext cx="430888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1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263C-ABD2-8BDB-6E23-A7DBA6108FC4}"/>
              </a:ext>
            </a:extLst>
          </p:cNvPr>
          <p:cNvSpPr>
            <a:spLocks noGrp="1"/>
          </p:cNvSpPr>
          <p:nvPr>
            <p:ph type="title"/>
          </p:nvPr>
        </p:nvSpPr>
        <p:spPr/>
        <p:txBody>
          <a:bodyPr>
            <a:normAutofit/>
          </a:bodyPr>
          <a:lstStyle/>
          <a:p>
            <a:r>
              <a:rPr lang="en-US" sz="4000" dirty="0">
                <a:latin typeface="Rockwell" panose="02060603020205020403" pitchFamily="18" charset="0"/>
              </a:rPr>
              <a:t>Fort Collins High School Senior Timeline</a:t>
            </a:r>
          </a:p>
        </p:txBody>
      </p:sp>
      <p:sp>
        <p:nvSpPr>
          <p:cNvPr id="3" name="Content Placeholder 2">
            <a:extLst>
              <a:ext uri="{FF2B5EF4-FFF2-40B4-BE49-F238E27FC236}">
                <a16:creationId xmlns:a16="http://schemas.microsoft.com/office/drawing/2014/main" id="{ED3DDCAB-8050-68EC-E17C-527842B10E63}"/>
              </a:ext>
            </a:extLst>
          </p:cNvPr>
          <p:cNvSpPr>
            <a:spLocks noGrp="1"/>
          </p:cNvSpPr>
          <p:nvPr>
            <p:ph idx="1"/>
          </p:nvPr>
        </p:nvSpPr>
        <p:spPr>
          <a:xfrm>
            <a:off x="838200" y="1929384"/>
            <a:ext cx="5910072" cy="4251960"/>
          </a:xfrm>
        </p:spPr>
        <p:txBody>
          <a:bodyPr>
            <a:normAutofit fontScale="92500" lnSpcReduction="10000"/>
          </a:bodyPr>
          <a:lstStyle/>
          <a:p>
            <a:pPr marL="0" indent="0">
              <a:buNone/>
            </a:pPr>
            <a:r>
              <a:rPr lang="en-US" dirty="0">
                <a:latin typeface="Rockwell" panose="02060603020205020403" pitchFamily="18" charset="0"/>
              </a:rPr>
              <a:t>September – October</a:t>
            </a:r>
          </a:p>
          <a:p>
            <a:pPr>
              <a:buFont typeface="Wingdings" panose="05000000000000000000" pitchFamily="2" charset="2"/>
              <a:buChar char="ü"/>
            </a:pPr>
            <a:r>
              <a:rPr lang="en-US" sz="2000" dirty="0">
                <a:solidFill>
                  <a:schemeClr val="tx1"/>
                </a:solidFill>
                <a:latin typeface="Rockwell" panose="02060603020205020403" pitchFamily="18" charset="0"/>
              </a:rPr>
              <a:t>Continue researching colleges – FCHS visits, college fairs, campus tours, online </a:t>
            </a:r>
          </a:p>
          <a:p>
            <a:pPr>
              <a:buFont typeface="Wingdings" panose="05000000000000000000" pitchFamily="2" charset="2"/>
              <a:buChar char="ü"/>
            </a:pPr>
            <a:r>
              <a:rPr lang="en-US" sz="2000" dirty="0">
                <a:solidFill>
                  <a:schemeClr val="tx1"/>
                </a:solidFill>
                <a:latin typeface="Rockwell" panose="02060603020205020403" pitchFamily="18" charset="0"/>
              </a:rPr>
              <a:t>Out of State College Fair: September 24</a:t>
            </a:r>
            <a:r>
              <a:rPr lang="en-US" sz="2000" baseline="30000" dirty="0">
                <a:solidFill>
                  <a:schemeClr val="tx1"/>
                </a:solidFill>
                <a:latin typeface="Rockwell" panose="02060603020205020403" pitchFamily="18" charset="0"/>
              </a:rPr>
              <a:t>th</a:t>
            </a:r>
            <a:r>
              <a:rPr lang="en-US" sz="2000" dirty="0">
                <a:solidFill>
                  <a:schemeClr val="tx1"/>
                </a:solidFill>
                <a:latin typeface="Rockwell" panose="02060603020205020403" pitchFamily="18" charset="0"/>
              </a:rPr>
              <a:t>, Poudre High School from 6:00 PM – 7:30 PM</a:t>
            </a:r>
          </a:p>
          <a:p>
            <a:pPr>
              <a:buFont typeface="Wingdings" panose="05000000000000000000" pitchFamily="2" charset="2"/>
              <a:buChar char="ü"/>
            </a:pPr>
            <a:r>
              <a:rPr lang="en-US" sz="2000" dirty="0">
                <a:solidFill>
                  <a:schemeClr val="tx1"/>
                </a:solidFill>
                <a:latin typeface="Rockwell" panose="02060603020205020403" pitchFamily="18" charset="0"/>
              </a:rPr>
              <a:t>In State College Fair: October 23rd, Fossil Ridge High School from 6:00 PM -7:30PM</a:t>
            </a:r>
          </a:p>
          <a:p>
            <a:pPr>
              <a:buFont typeface="Wingdings" panose="05000000000000000000" pitchFamily="2" charset="2"/>
              <a:buChar char="ü"/>
            </a:pPr>
            <a:r>
              <a:rPr lang="en-US" sz="2000" dirty="0">
                <a:solidFill>
                  <a:schemeClr val="tx1"/>
                </a:solidFill>
                <a:latin typeface="Rockwell" panose="02060603020205020403" pitchFamily="18" charset="0"/>
                <a:hlinkClick r:id="rId2">
                  <a:extLst>
                    <a:ext uri="{A12FA001-AC4F-418D-AE19-62706E023703}">
                      <ahyp:hlinkClr xmlns:ahyp="http://schemas.microsoft.com/office/drawing/2018/hyperlinkcolor" val="tx"/>
                    </a:ext>
                  </a:extLst>
                </a:hlinkClick>
              </a:rPr>
              <a:t>Colorado Free Application Days!</a:t>
            </a:r>
            <a:r>
              <a:rPr lang="en-US" sz="2000" dirty="0">
                <a:solidFill>
                  <a:schemeClr val="tx1"/>
                </a:solidFill>
                <a:latin typeface="Rockwell" panose="02060603020205020403" pitchFamily="18" charset="0"/>
              </a:rPr>
              <a:t> </a:t>
            </a:r>
          </a:p>
          <a:p>
            <a:pPr marL="457200" lvl="1" indent="0">
              <a:buNone/>
            </a:pPr>
            <a:r>
              <a:rPr lang="en-US" sz="2000" dirty="0">
                <a:solidFill>
                  <a:schemeClr val="tx1"/>
                </a:solidFill>
                <a:latin typeface="Rockwell" panose="02060603020205020403" pitchFamily="18" charset="0"/>
              </a:rPr>
              <a:t>October 15th-17th </a:t>
            </a:r>
          </a:p>
          <a:p>
            <a:pPr>
              <a:buFont typeface="Wingdings" panose="05000000000000000000" pitchFamily="2" charset="2"/>
              <a:buChar char="ü"/>
            </a:pPr>
            <a:r>
              <a:rPr lang="en-US" sz="2000" dirty="0">
                <a:solidFill>
                  <a:schemeClr val="tx1"/>
                </a:solidFill>
                <a:latin typeface="Rockwell" panose="02060603020205020403" pitchFamily="18" charset="0"/>
              </a:rPr>
              <a:t>Applying ED/EA: request documents at least 2 weeks before your first deadline </a:t>
            </a:r>
          </a:p>
          <a:p>
            <a:pPr marL="0" indent="0">
              <a:buNone/>
            </a:pPr>
            <a:endParaRPr lang="en-US" dirty="0"/>
          </a:p>
        </p:txBody>
      </p:sp>
      <p:pic>
        <p:nvPicPr>
          <p:cNvPr id="10242" name="Picture 2" descr="Colorado Applies Month Free Application Days October 15 to 17, 2024 No Application Fees">
            <a:extLst>
              <a:ext uri="{FF2B5EF4-FFF2-40B4-BE49-F238E27FC236}">
                <a16:creationId xmlns:a16="http://schemas.microsoft.com/office/drawing/2014/main" id="{E2E172DB-3B0E-F494-7EE2-B21E0A73B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2245614"/>
            <a:ext cx="4324349" cy="16192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1DEAB8-FCD0-D073-6856-3CD4F43E6C92}"/>
              </a:ext>
            </a:extLst>
          </p:cNvPr>
          <p:cNvPicPr>
            <a:picLocks noChangeAspect="1"/>
          </p:cNvPicPr>
          <p:nvPr/>
        </p:nvPicPr>
        <p:blipFill>
          <a:blip r:embed="rId4"/>
          <a:stretch>
            <a:fillRect/>
          </a:stretch>
        </p:blipFill>
        <p:spPr>
          <a:xfrm>
            <a:off x="8034507" y="4112340"/>
            <a:ext cx="3113391" cy="2380535"/>
          </a:xfrm>
          <a:prstGeom prst="rect">
            <a:avLst/>
          </a:prstGeom>
        </p:spPr>
      </p:pic>
    </p:spTree>
    <p:extLst>
      <p:ext uri="{BB962C8B-B14F-4D97-AF65-F5344CB8AC3E}">
        <p14:creationId xmlns:p14="http://schemas.microsoft.com/office/powerpoint/2010/main" val="35264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5" name="Rectangle 1128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02FE2-B757-6352-3E99-5A5047A3C8B1}"/>
              </a:ext>
            </a:extLst>
          </p:cNvPr>
          <p:cNvSpPr>
            <a:spLocks noGrp="1"/>
          </p:cNvSpPr>
          <p:nvPr>
            <p:ph type="title"/>
          </p:nvPr>
        </p:nvSpPr>
        <p:spPr>
          <a:xfrm>
            <a:off x="630936" y="639520"/>
            <a:ext cx="3429000" cy="1719072"/>
          </a:xfrm>
        </p:spPr>
        <p:txBody>
          <a:bodyPr anchor="b">
            <a:normAutofit/>
          </a:bodyPr>
          <a:lstStyle/>
          <a:p>
            <a:pPr>
              <a:lnSpc>
                <a:spcPct val="90000"/>
              </a:lnSpc>
            </a:pPr>
            <a:r>
              <a:rPr lang="en-US" dirty="0">
                <a:latin typeface="Rockwell" panose="02060603020205020403" pitchFamily="18" charset="0"/>
              </a:rPr>
              <a:t>Quarter Two </a:t>
            </a:r>
          </a:p>
        </p:txBody>
      </p:sp>
      <p:sp>
        <p:nvSpPr>
          <p:cNvPr id="1128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89E7FA"/>
          </a:solidFill>
          <a:ln w="38100" cap="rnd">
            <a:solidFill>
              <a:srgbClr val="89E7F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F052710-1B29-CE7B-84E3-62F4004DD452}"/>
              </a:ext>
            </a:extLst>
          </p:cNvPr>
          <p:cNvSpPr>
            <a:spLocks noGrp="1"/>
          </p:cNvSpPr>
          <p:nvPr>
            <p:ph idx="1"/>
          </p:nvPr>
        </p:nvSpPr>
        <p:spPr>
          <a:xfrm>
            <a:off x="630936" y="2807208"/>
            <a:ext cx="3429000" cy="3410712"/>
          </a:xfrm>
        </p:spPr>
        <p:txBody>
          <a:bodyPr anchor="t">
            <a:normAutofit fontScale="77500" lnSpcReduction="20000"/>
          </a:bodyPr>
          <a:lstStyle/>
          <a:p>
            <a:pPr marL="0" indent="0">
              <a:lnSpc>
                <a:spcPct val="100000"/>
              </a:lnSpc>
              <a:buNone/>
            </a:pPr>
            <a:r>
              <a:rPr lang="en-US" sz="1600" dirty="0">
                <a:latin typeface="Rockwell" panose="02060603020205020403" pitchFamily="18" charset="0"/>
              </a:rPr>
              <a:t>November</a:t>
            </a:r>
          </a:p>
          <a:p>
            <a:pPr>
              <a:lnSpc>
                <a:spcPct val="100000"/>
              </a:lnSpc>
              <a:buFont typeface="Wingdings" panose="05000000000000000000" pitchFamily="2" charset="2"/>
              <a:buChar char="ü"/>
            </a:pPr>
            <a:r>
              <a:rPr lang="en-US" sz="1600" dirty="0">
                <a:latin typeface="Rockwell" panose="02060603020205020403" pitchFamily="18" charset="0"/>
              </a:rPr>
              <a:t>Submit early applications (EA/ED)</a:t>
            </a:r>
          </a:p>
          <a:p>
            <a:pPr>
              <a:lnSpc>
                <a:spcPct val="100000"/>
              </a:lnSpc>
              <a:buFont typeface="Wingdings" panose="05000000000000000000" pitchFamily="2" charset="2"/>
              <a:buChar char="ü"/>
            </a:pPr>
            <a:r>
              <a:rPr lang="en-US" sz="1600" dirty="0">
                <a:latin typeface="Rockwell" panose="02060603020205020403" pitchFamily="18" charset="0"/>
              </a:rPr>
              <a:t>Continue to challenge yourself academically!</a:t>
            </a:r>
          </a:p>
          <a:p>
            <a:pPr marL="0" indent="0">
              <a:lnSpc>
                <a:spcPct val="100000"/>
              </a:lnSpc>
              <a:buNone/>
            </a:pPr>
            <a:endParaRPr lang="en-US" sz="1600" dirty="0">
              <a:latin typeface="Rockwell" panose="02060603020205020403" pitchFamily="18" charset="0"/>
            </a:endParaRPr>
          </a:p>
          <a:p>
            <a:pPr marL="0" indent="0">
              <a:lnSpc>
                <a:spcPct val="100000"/>
              </a:lnSpc>
              <a:buNone/>
            </a:pPr>
            <a:r>
              <a:rPr lang="en-US" sz="1600" dirty="0">
                <a:latin typeface="Rockwell" panose="02060603020205020403" pitchFamily="18" charset="0"/>
              </a:rPr>
              <a:t>December</a:t>
            </a:r>
          </a:p>
          <a:p>
            <a:pPr>
              <a:lnSpc>
                <a:spcPct val="100000"/>
              </a:lnSpc>
              <a:buFont typeface="Wingdings" panose="05000000000000000000" pitchFamily="2" charset="2"/>
              <a:buChar char="ü"/>
            </a:pPr>
            <a:r>
              <a:rPr lang="en-US" sz="1600" dirty="0">
                <a:latin typeface="Rockwell" panose="02060603020205020403" pitchFamily="18" charset="0"/>
              </a:rPr>
              <a:t>Complete applications for Regular Decision</a:t>
            </a:r>
          </a:p>
          <a:p>
            <a:pPr>
              <a:lnSpc>
                <a:spcPct val="100000"/>
              </a:lnSpc>
              <a:buFont typeface="Wingdings" panose="05000000000000000000" pitchFamily="2" charset="2"/>
              <a:buChar char="ü"/>
            </a:pPr>
            <a:r>
              <a:rPr lang="en-US" sz="1600" dirty="0">
                <a:latin typeface="Rockwell" panose="02060603020205020403" pitchFamily="18" charset="0"/>
              </a:rPr>
              <a:t>FAFSA Applications open on December 1st</a:t>
            </a:r>
          </a:p>
          <a:p>
            <a:pPr>
              <a:lnSpc>
                <a:spcPct val="100000"/>
              </a:lnSpc>
              <a:buFont typeface="Wingdings" panose="05000000000000000000" pitchFamily="2" charset="2"/>
              <a:buChar char="ü"/>
            </a:pPr>
            <a:r>
              <a:rPr lang="en-US" sz="1600" dirty="0">
                <a:latin typeface="Rockwell" panose="02060603020205020403" pitchFamily="18" charset="0"/>
              </a:rPr>
              <a:t>Scholarships!</a:t>
            </a:r>
          </a:p>
          <a:p>
            <a:pPr lvl="1">
              <a:lnSpc>
                <a:spcPct val="100000"/>
              </a:lnSpc>
            </a:pPr>
            <a:r>
              <a:rPr lang="en-US" sz="1600" dirty="0">
                <a:latin typeface="Rockwell" panose="02060603020205020403" pitchFamily="18" charset="0"/>
              </a:rPr>
              <a:t>PSD Scholarship application </a:t>
            </a:r>
          </a:p>
          <a:p>
            <a:pPr>
              <a:lnSpc>
                <a:spcPct val="100000"/>
              </a:lnSpc>
              <a:buFont typeface="Wingdings" panose="05000000000000000000" pitchFamily="2" charset="2"/>
              <a:buChar char="ü"/>
            </a:pPr>
            <a:r>
              <a:rPr lang="en-US" sz="1600" dirty="0">
                <a:latin typeface="Rockwell" panose="02060603020205020403" pitchFamily="18" charset="0"/>
              </a:rPr>
              <a:t>Thank you notes to teachers – recommendations </a:t>
            </a:r>
          </a:p>
          <a:p>
            <a:pPr>
              <a:lnSpc>
                <a:spcPct val="100000"/>
              </a:lnSpc>
              <a:buFont typeface="Wingdings" panose="05000000000000000000" pitchFamily="2" charset="2"/>
              <a:buChar char="ü"/>
            </a:pPr>
            <a:r>
              <a:rPr lang="en-US" sz="1600" dirty="0">
                <a:latin typeface="Rockwell" panose="02060603020205020403" pitchFamily="18" charset="0"/>
              </a:rPr>
              <a:t>Decision letters for early applications </a:t>
            </a:r>
          </a:p>
          <a:p>
            <a:pPr>
              <a:lnSpc>
                <a:spcPct val="100000"/>
              </a:lnSpc>
            </a:pPr>
            <a:endParaRPr lang="en-US" sz="1100" dirty="0"/>
          </a:p>
        </p:txBody>
      </p:sp>
      <mc:AlternateContent xmlns:mc="http://schemas.openxmlformats.org/markup-compatibility/2006" xmlns:p14="http://schemas.microsoft.com/office/powerpoint/2010/main">
        <mc:Choice Requires="p14">
          <p:contentPart p14:bwMode="auto" r:id="rId2">
            <p14:nvContentPartPr>
              <p14:cNvPr id="11289" name="Ink 1128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1289" name="Ink 1128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6" name="Picture 2" descr="Early Action/Early Decision / Early Action/Early Decision">
            <a:extLst>
              <a:ext uri="{FF2B5EF4-FFF2-40B4-BE49-F238E27FC236}">
                <a16:creationId xmlns:a16="http://schemas.microsoft.com/office/drawing/2014/main" id="{AAD7A5D6-36B9-D4EE-84EB-9D03C5C9ED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1418291"/>
            <a:ext cx="6903720" cy="402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9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F8906-2B00-8A11-FEFC-4FAACB2D0138}"/>
              </a:ext>
            </a:extLst>
          </p:cNvPr>
          <p:cNvSpPr>
            <a:spLocks noGrp="1"/>
          </p:cNvSpPr>
          <p:nvPr>
            <p:ph type="title"/>
          </p:nvPr>
        </p:nvSpPr>
        <p:spPr>
          <a:xfrm>
            <a:off x="630936" y="639520"/>
            <a:ext cx="3429000" cy="1719072"/>
          </a:xfrm>
        </p:spPr>
        <p:txBody>
          <a:bodyPr anchor="b">
            <a:normAutofit/>
          </a:bodyPr>
          <a:lstStyle/>
          <a:p>
            <a:pPr>
              <a:lnSpc>
                <a:spcPct val="90000"/>
              </a:lnSpc>
            </a:pPr>
            <a:r>
              <a:rPr lang="en-US" dirty="0">
                <a:latin typeface="Rockwell" panose="02060603020205020403" pitchFamily="18" charset="0"/>
              </a:rPr>
              <a:t>Other Items</a:t>
            </a:r>
            <a:endParaRPr lang="en-US">
              <a:latin typeface="Rockwell" panose="02060603020205020403" pitchFamily="18" charset="0"/>
            </a:endParaRP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EB9B1B"/>
          </a:solidFill>
          <a:ln w="38100" cap="rnd">
            <a:solidFill>
              <a:srgbClr val="EB9B1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4F5B89-74B8-4E90-12D6-DAB00653DE6B}"/>
              </a:ext>
            </a:extLst>
          </p:cNvPr>
          <p:cNvSpPr>
            <a:spLocks noGrp="1"/>
          </p:cNvSpPr>
          <p:nvPr>
            <p:ph idx="1"/>
          </p:nvPr>
        </p:nvSpPr>
        <p:spPr>
          <a:xfrm>
            <a:off x="630935" y="2807208"/>
            <a:ext cx="3874389" cy="3410712"/>
          </a:xfrm>
        </p:spPr>
        <p:txBody>
          <a:bodyPr anchor="t">
            <a:normAutofit/>
          </a:bodyPr>
          <a:lstStyle/>
          <a:p>
            <a:pPr>
              <a:lnSpc>
                <a:spcPct val="100000"/>
              </a:lnSpc>
              <a:buFont typeface="Wingdings" panose="05000000000000000000" pitchFamily="2" charset="2"/>
              <a:buChar char="ü"/>
            </a:pPr>
            <a:r>
              <a:rPr lang="en-US" sz="1900" dirty="0">
                <a:latin typeface="Rockwell" panose="02060603020205020403" pitchFamily="18" charset="0"/>
              </a:rPr>
              <a:t> FRCC credit – request official transcript to send to 4-year  college (</a:t>
            </a:r>
            <a:r>
              <a:rPr lang="en-US" sz="1900" dirty="0" err="1">
                <a:latin typeface="Rockwell" panose="02060603020205020403" pitchFamily="18" charset="0"/>
              </a:rPr>
              <a:t>eWolf</a:t>
            </a:r>
            <a:r>
              <a:rPr lang="en-US" sz="1900" dirty="0">
                <a:latin typeface="Rockwell" panose="02060603020205020403" pitchFamily="18" charset="0"/>
              </a:rPr>
              <a:t> account)</a:t>
            </a:r>
          </a:p>
          <a:p>
            <a:pPr>
              <a:lnSpc>
                <a:spcPct val="100000"/>
              </a:lnSpc>
              <a:buFont typeface="Wingdings" panose="05000000000000000000" pitchFamily="2" charset="2"/>
              <a:buChar char="ü"/>
            </a:pPr>
            <a:r>
              <a:rPr lang="en-US" sz="1900" dirty="0">
                <a:latin typeface="Rockwell" panose="02060603020205020403" pitchFamily="18" charset="0"/>
              </a:rPr>
              <a:t> AP scores – request scores from College Board</a:t>
            </a:r>
          </a:p>
          <a:p>
            <a:pPr>
              <a:lnSpc>
                <a:spcPct val="100000"/>
              </a:lnSpc>
              <a:buFont typeface="Wingdings" panose="05000000000000000000" pitchFamily="2" charset="2"/>
              <a:buChar char="ü"/>
            </a:pPr>
            <a:r>
              <a:rPr lang="en-US" sz="1900" dirty="0">
                <a:latin typeface="Rockwell" panose="02060603020205020403" pitchFamily="18" charset="0"/>
              </a:rPr>
              <a:t> May 1st – national deposit day </a:t>
            </a:r>
          </a:p>
          <a:p>
            <a:pPr>
              <a:lnSpc>
                <a:spcPct val="100000"/>
              </a:lnSpc>
              <a:buFont typeface="Wingdings" panose="05000000000000000000" pitchFamily="2" charset="2"/>
              <a:buChar char="ü"/>
            </a:pPr>
            <a:r>
              <a:rPr lang="en-US" sz="1900" dirty="0">
                <a:latin typeface="Rockwell" panose="02060603020205020403" pitchFamily="18" charset="0"/>
              </a:rPr>
              <a:t> Your counselor is here to help!</a:t>
            </a:r>
          </a:p>
          <a:p>
            <a:pPr marL="0" indent="0">
              <a:lnSpc>
                <a:spcPct val="100000"/>
              </a:lnSpc>
              <a:buNone/>
            </a:pPr>
            <a:endParaRPr lang="en-US" sz="1900" dirty="0"/>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7" name="Picture 6">
            <a:extLst>
              <a:ext uri="{FF2B5EF4-FFF2-40B4-BE49-F238E27FC236}">
                <a16:creationId xmlns:a16="http://schemas.microsoft.com/office/drawing/2014/main" id="{89769FB5-08C3-9527-C460-4C6B11DDCAF3}"/>
              </a:ext>
            </a:extLst>
          </p:cNvPr>
          <p:cNvPicPr>
            <a:picLocks noChangeAspect="1"/>
          </p:cNvPicPr>
          <p:nvPr/>
        </p:nvPicPr>
        <p:blipFill>
          <a:blip r:embed="rId4"/>
          <a:stretch>
            <a:fillRect/>
          </a:stretch>
        </p:blipFill>
        <p:spPr>
          <a:xfrm>
            <a:off x="4769218" y="1651293"/>
            <a:ext cx="6903720" cy="3555414"/>
          </a:xfrm>
          <a:prstGeom prst="rect">
            <a:avLst/>
          </a:prstGeom>
        </p:spPr>
      </p:pic>
    </p:spTree>
    <p:extLst>
      <p:ext uri="{BB962C8B-B14F-4D97-AF65-F5344CB8AC3E}">
        <p14:creationId xmlns:p14="http://schemas.microsoft.com/office/powerpoint/2010/main" val="381816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15" name="Rectangle 12314">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15972-B798-7B2E-11B5-7861A50D48AD}"/>
              </a:ext>
            </a:extLst>
          </p:cNvPr>
          <p:cNvSpPr>
            <a:spLocks noGrp="1"/>
          </p:cNvSpPr>
          <p:nvPr>
            <p:ph type="title"/>
          </p:nvPr>
        </p:nvSpPr>
        <p:spPr>
          <a:xfrm>
            <a:off x="630936" y="4562856"/>
            <a:ext cx="3419856" cy="1600200"/>
          </a:xfrm>
        </p:spPr>
        <p:txBody>
          <a:bodyPr anchor="ctr">
            <a:normAutofit/>
          </a:bodyPr>
          <a:lstStyle/>
          <a:p>
            <a:pPr>
              <a:lnSpc>
                <a:spcPct val="90000"/>
              </a:lnSpc>
            </a:pPr>
            <a:r>
              <a:rPr lang="en-US" sz="3400" dirty="0">
                <a:latin typeface="Rockwell" panose="02060603020205020403" pitchFamily="18" charset="0"/>
              </a:rPr>
              <a:t>Senior Year Factors: It Still Counts!</a:t>
            </a:r>
          </a:p>
        </p:txBody>
      </p:sp>
      <p:pic>
        <p:nvPicPr>
          <p:cNvPr id="12294" name="Picture 6" descr="Scenes from Fort Collins High School's graduation ceremony Friday, May 19, 2023, at Moby Arena in Fort Collins, Colorado. Fort Collins High School had 432 candidates for graduation this year, according to Poudre School District's website.">
            <a:extLst>
              <a:ext uri="{FF2B5EF4-FFF2-40B4-BE49-F238E27FC236}">
                <a16:creationId xmlns:a16="http://schemas.microsoft.com/office/drawing/2014/main" id="{191C2DDF-568E-5F22-D65C-78BFD82AE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70" b="-2"/>
          <a:stretch/>
        </p:blipFill>
        <p:spPr bwMode="auto">
          <a:xfrm>
            <a:off x="5" y="10"/>
            <a:ext cx="600537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a:noFill/>
          <a:extLst>
            <a:ext uri="{909E8E84-426E-40DD-AFC4-6F175D3DCCD1}">
              <a14:hiddenFill xmlns:a14="http://schemas.microsoft.com/office/drawing/2010/main">
                <a:solidFill>
                  <a:srgbClr val="FFFFFF"/>
                </a:solidFill>
              </a14:hiddenFill>
            </a:ext>
          </a:extLst>
        </p:spPr>
      </p:pic>
      <p:pic>
        <p:nvPicPr>
          <p:cNvPr id="12296" name="Picture 8" descr="Scenes from Fort Collins High School's graduation ceremony Friday, May 19, 2023, at Moby Arena in Fort Collins, Colorado. Fort Collins High School had 432 candidates for graduation this year, according to Poudre School District's website.">
            <a:extLst>
              <a:ext uri="{FF2B5EF4-FFF2-40B4-BE49-F238E27FC236}">
                <a16:creationId xmlns:a16="http://schemas.microsoft.com/office/drawing/2014/main" id="{F5D6D5DA-5966-ED3A-AC36-E89B3993C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51" r="-1" b="-1"/>
          <a:stretch/>
        </p:blipFill>
        <p:spPr bwMode="auto">
          <a:xfrm>
            <a:off x="6185045" y="10"/>
            <a:ext cx="6006950"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a:noFill/>
          <a:extLst>
            <a:ext uri="{909E8E84-426E-40DD-AFC4-6F175D3DCCD1}">
              <a14:hiddenFill xmlns:a14="http://schemas.microsoft.com/office/drawing/2010/main">
                <a:solidFill>
                  <a:srgbClr val="FFFFFF"/>
                </a:solidFill>
              </a14:hiddenFill>
            </a:ext>
          </a:extLst>
        </p:spPr>
      </p:pic>
      <p:sp>
        <p:nvSpPr>
          <p:cNvPr id="12317" name="Rectangle 12316">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4562856"/>
            <a:ext cx="18288" cy="1600200"/>
          </a:xfrm>
          <a:custGeom>
            <a:avLst/>
            <a:gdLst>
              <a:gd name="connsiteX0" fmla="*/ 0 w 18288"/>
              <a:gd name="connsiteY0" fmla="*/ 0 h 1600200"/>
              <a:gd name="connsiteX1" fmla="*/ 18288 w 18288"/>
              <a:gd name="connsiteY1" fmla="*/ 0 h 1600200"/>
              <a:gd name="connsiteX2" fmla="*/ 18288 w 18288"/>
              <a:gd name="connsiteY2" fmla="*/ 549402 h 1600200"/>
              <a:gd name="connsiteX3" fmla="*/ 18288 w 18288"/>
              <a:gd name="connsiteY3" fmla="*/ 1114806 h 1600200"/>
              <a:gd name="connsiteX4" fmla="*/ 18288 w 18288"/>
              <a:gd name="connsiteY4" fmla="*/ 1600200 h 1600200"/>
              <a:gd name="connsiteX5" fmla="*/ 0 w 18288"/>
              <a:gd name="connsiteY5" fmla="*/ 1600200 h 1600200"/>
              <a:gd name="connsiteX6" fmla="*/ 0 w 18288"/>
              <a:gd name="connsiteY6" fmla="*/ 1066800 h 1600200"/>
              <a:gd name="connsiteX7" fmla="*/ 0 w 18288"/>
              <a:gd name="connsiteY7" fmla="*/ 517398 h 1600200"/>
              <a:gd name="connsiteX8" fmla="*/ 0 w 18288"/>
              <a:gd name="connsiteY8"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 h="1600200" fill="none" extrusionOk="0">
                <a:moveTo>
                  <a:pt x="0" y="0"/>
                </a:moveTo>
                <a:cubicBezTo>
                  <a:pt x="4865" y="374"/>
                  <a:pt x="13608" y="53"/>
                  <a:pt x="18288" y="0"/>
                </a:cubicBezTo>
                <a:cubicBezTo>
                  <a:pt x="23286" y="215154"/>
                  <a:pt x="-6672" y="375145"/>
                  <a:pt x="18288" y="549402"/>
                </a:cubicBezTo>
                <a:cubicBezTo>
                  <a:pt x="43248" y="723659"/>
                  <a:pt x="44414" y="873011"/>
                  <a:pt x="18288" y="1114806"/>
                </a:cubicBezTo>
                <a:cubicBezTo>
                  <a:pt x="-7838" y="1356601"/>
                  <a:pt x="13030" y="1360490"/>
                  <a:pt x="18288" y="1600200"/>
                </a:cubicBezTo>
                <a:cubicBezTo>
                  <a:pt x="10638" y="1600772"/>
                  <a:pt x="4111" y="1599793"/>
                  <a:pt x="0" y="1600200"/>
                </a:cubicBezTo>
                <a:cubicBezTo>
                  <a:pt x="-6890" y="1375807"/>
                  <a:pt x="21339" y="1304563"/>
                  <a:pt x="0" y="1066800"/>
                </a:cubicBezTo>
                <a:cubicBezTo>
                  <a:pt x="-21339" y="829037"/>
                  <a:pt x="-23009" y="689986"/>
                  <a:pt x="0" y="517398"/>
                </a:cubicBezTo>
                <a:cubicBezTo>
                  <a:pt x="23009" y="344810"/>
                  <a:pt x="-9921" y="122345"/>
                  <a:pt x="0" y="0"/>
                </a:cubicBezTo>
                <a:close/>
              </a:path>
              <a:path w="18288" h="1600200" stroke="0" extrusionOk="0">
                <a:moveTo>
                  <a:pt x="0" y="0"/>
                </a:moveTo>
                <a:cubicBezTo>
                  <a:pt x="5341" y="9"/>
                  <a:pt x="11148" y="-611"/>
                  <a:pt x="18288" y="0"/>
                </a:cubicBezTo>
                <a:cubicBezTo>
                  <a:pt x="31387" y="104987"/>
                  <a:pt x="17137" y="300374"/>
                  <a:pt x="18288" y="485394"/>
                </a:cubicBezTo>
                <a:cubicBezTo>
                  <a:pt x="19439" y="670414"/>
                  <a:pt x="37394" y="922400"/>
                  <a:pt x="18288" y="1050798"/>
                </a:cubicBezTo>
                <a:cubicBezTo>
                  <a:pt x="-818" y="1179196"/>
                  <a:pt x="6556" y="1394957"/>
                  <a:pt x="18288" y="1600200"/>
                </a:cubicBezTo>
                <a:cubicBezTo>
                  <a:pt x="12642" y="1600430"/>
                  <a:pt x="3803" y="1599869"/>
                  <a:pt x="0" y="1600200"/>
                </a:cubicBezTo>
                <a:cubicBezTo>
                  <a:pt x="10832" y="1355159"/>
                  <a:pt x="-10163" y="1159269"/>
                  <a:pt x="0" y="1034796"/>
                </a:cubicBezTo>
                <a:cubicBezTo>
                  <a:pt x="10163" y="910323"/>
                  <a:pt x="5178" y="626710"/>
                  <a:pt x="0" y="469392"/>
                </a:cubicBezTo>
                <a:cubicBezTo>
                  <a:pt x="-5178" y="312074"/>
                  <a:pt x="20387" y="137476"/>
                  <a:pt x="0" y="0"/>
                </a:cubicBezTo>
                <a:close/>
              </a:path>
            </a:pathLst>
          </a:custGeom>
          <a:solidFill>
            <a:srgbClr val="BCC136"/>
          </a:solidFill>
          <a:ln w="34925">
            <a:solidFill>
              <a:srgbClr val="BCC13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122CEC-2513-CDC4-638C-8BB8AC48EDAF}"/>
              </a:ext>
            </a:extLst>
          </p:cNvPr>
          <p:cNvSpPr>
            <a:spLocks noGrp="1"/>
          </p:cNvSpPr>
          <p:nvPr>
            <p:ph idx="1"/>
          </p:nvPr>
        </p:nvSpPr>
        <p:spPr>
          <a:xfrm>
            <a:off x="4654294" y="4467225"/>
            <a:ext cx="7252718" cy="2143125"/>
          </a:xfrm>
        </p:spPr>
        <p:txBody>
          <a:bodyPr anchor="ctr">
            <a:noAutofit/>
          </a:bodyPr>
          <a:lstStyle/>
          <a:p>
            <a:pPr marL="0" indent="0">
              <a:lnSpc>
                <a:spcPct val="100000"/>
              </a:lnSpc>
              <a:buNone/>
            </a:pPr>
            <a:r>
              <a:rPr lang="en-US" sz="1600" dirty="0">
                <a:latin typeface="Rockwell" panose="02060603020205020403" pitchFamily="18" charset="0"/>
              </a:rPr>
              <a:t>College </a:t>
            </a:r>
            <a:r>
              <a:rPr lang="en-US" sz="1600" i="1" dirty="0">
                <a:latin typeface="Rockwell" panose="02060603020205020403" pitchFamily="18" charset="0"/>
              </a:rPr>
              <a:t>do</a:t>
            </a:r>
            <a:r>
              <a:rPr lang="en-US" sz="1600" dirty="0">
                <a:latin typeface="Rockwell" panose="02060603020205020403" pitchFamily="18" charset="0"/>
              </a:rPr>
              <a:t> consider fall grades</a:t>
            </a:r>
          </a:p>
          <a:p>
            <a:pPr marL="0" indent="0">
              <a:lnSpc>
                <a:spcPct val="100000"/>
              </a:lnSpc>
              <a:buNone/>
            </a:pPr>
            <a:r>
              <a:rPr lang="en-US" sz="1600" dirty="0">
                <a:latin typeface="Rockwell" panose="02060603020205020403" pitchFamily="18" charset="0"/>
              </a:rPr>
              <a:t>Keep your schedule competitive</a:t>
            </a:r>
          </a:p>
          <a:p>
            <a:pPr marL="0" indent="0">
              <a:lnSpc>
                <a:spcPct val="100000"/>
              </a:lnSpc>
              <a:buNone/>
            </a:pPr>
            <a:r>
              <a:rPr lang="en-US" sz="1600" dirty="0">
                <a:latin typeface="Rockwell" panose="02060603020205020403" pitchFamily="18" charset="0"/>
              </a:rPr>
              <a:t>Many colleges will ask for final grades</a:t>
            </a:r>
          </a:p>
          <a:p>
            <a:pPr marL="0" indent="0">
              <a:lnSpc>
                <a:spcPct val="100000"/>
              </a:lnSpc>
              <a:buNone/>
            </a:pPr>
            <a:r>
              <a:rPr lang="en-US" sz="1600" dirty="0">
                <a:latin typeface="Rockwell" panose="02060603020205020403" pitchFamily="18" charset="0"/>
              </a:rPr>
              <a:t>Senior coursework serves as a foundation for college preparation, not as a time to “take it easy.”</a:t>
            </a:r>
          </a:p>
          <a:p>
            <a:pPr marL="0" indent="0">
              <a:lnSpc>
                <a:spcPct val="100000"/>
              </a:lnSpc>
              <a:buNone/>
            </a:pPr>
            <a:r>
              <a:rPr lang="en-US" sz="1600" dirty="0">
                <a:latin typeface="Rockwell" panose="02060603020205020403" pitchFamily="18" charset="0"/>
              </a:rPr>
              <a:t>Stay current in English and math curriculum</a:t>
            </a:r>
          </a:p>
        </p:txBody>
      </p:sp>
    </p:spTree>
    <p:extLst>
      <p:ext uri="{BB962C8B-B14F-4D97-AF65-F5344CB8AC3E}">
        <p14:creationId xmlns:p14="http://schemas.microsoft.com/office/powerpoint/2010/main" val="74052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E6A207B-97BE-4DE3-B7BA-6EB713664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ED00E-6961-75B9-9B0B-7C803142877C}"/>
              </a:ext>
            </a:extLst>
          </p:cNvPr>
          <p:cNvSpPr>
            <a:spLocks noGrp="1"/>
          </p:cNvSpPr>
          <p:nvPr>
            <p:ph type="title"/>
          </p:nvPr>
        </p:nvSpPr>
        <p:spPr>
          <a:xfrm>
            <a:off x="8129016" y="640080"/>
            <a:ext cx="3432048" cy="1714065"/>
          </a:xfrm>
        </p:spPr>
        <p:txBody>
          <a:bodyPr anchor="b">
            <a:normAutofit/>
          </a:bodyPr>
          <a:lstStyle/>
          <a:p>
            <a:pPr>
              <a:lnSpc>
                <a:spcPct val="90000"/>
              </a:lnSpc>
            </a:pPr>
            <a:r>
              <a:rPr lang="en-US" sz="4600">
                <a:latin typeface="Rockwell" panose="02060603020205020403" pitchFamily="18" charset="0"/>
              </a:rPr>
              <a:t>Contact Information</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2529151"/>
            <a:ext cx="3376602" cy="18288"/>
          </a:xfrm>
          <a:custGeom>
            <a:avLst/>
            <a:gdLst>
              <a:gd name="connsiteX0" fmla="*/ 0 w 3376602"/>
              <a:gd name="connsiteY0" fmla="*/ 0 h 18288"/>
              <a:gd name="connsiteX1" fmla="*/ 641554 w 3376602"/>
              <a:gd name="connsiteY1" fmla="*/ 0 h 18288"/>
              <a:gd name="connsiteX2" fmla="*/ 1316875 w 3376602"/>
              <a:gd name="connsiteY2" fmla="*/ 0 h 18288"/>
              <a:gd name="connsiteX3" fmla="*/ 2025961 w 3376602"/>
              <a:gd name="connsiteY3" fmla="*/ 0 h 18288"/>
              <a:gd name="connsiteX4" fmla="*/ 2735048 w 3376602"/>
              <a:gd name="connsiteY4" fmla="*/ 0 h 18288"/>
              <a:gd name="connsiteX5" fmla="*/ 3376602 w 3376602"/>
              <a:gd name="connsiteY5" fmla="*/ 0 h 18288"/>
              <a:gd name="connsiteX6" fmla="*/ 3376602 w 3376602"/>
              <a:gd name="connsiteY6" fmla="*/ 18288 h 18288"/>
              <a:gd name="connsiteX7" fmla="*/ 2633750 w 3376602"/>
              <a:gd name="connsiteY7" fmla="*/ 18288 h 18288"/>
              <a:gd name="connsiteX8" fmla="*/ 1890897 w 3376602"/>
              <a:gd name="connsiteY8" fmla="*/ 18288 h 18288"/>
              <a:gd name="connsiteX9" fmla="*/ 1215577 w 3376602"/>
              <a:gd name="connsiteY9" fmla="*/ 18288 h 18288"/>
              <a:gd name="connsiteX10" fmla="*/ 0 w 3376602"/>
              <a:gd name="connsiteY10" fmla="*/ 18288 h 18288"/>
              <a:gd name="connsiteX11" fmla="*/ 0 w 337660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6602" h="18288" fill="none" extrusionOk="0">
                <a:moveTo>
                  <a:pt x="0" y="0"/>
                </a:moveTo>
                <a:cubicBezTo>
                  <a:pt x="154337" y="-26787"/>
                  <a:pt x="393692" y="25344"/>
                  <a:pt x="641554" y="0"/>
                </a:cubicBezTo>
                <a:cubicBezTo>
                  <a:pt x="889416" y="-25344"/>
                  <a:pt x="1078313" y="12271"/>
                  <a:pt x="1316875" y="0"/>
                </a:cubicBezTo>
                <a:cubicBezTo>
                  <a:pt x="1555437" y="-12271"/>
                  <a:pt x="1698513" y="30110"/>
                  <a:pt x="2025961" y="0"/>
                </a:cubicBezTo>
                <a:cubicBezTo>
                  <a:pt x="2353409" y="-30110"/>
                  <a:pt x="2474986" y="1722"/>
                  <a:pt x="2735048" y="0"/>
                </a:cubicBezTo>
                <a:cubicBezTo>
                  <a:pt x="2995110" y="-1722"/>
                  <a:pt x="3097437" y="28961"/>
                  <a:pt x="3376602" y="0"/>
                </a:cubicBezTo>
                <a:cubicBezTo>
                  <a:pt x="3375893" y="8157"/>
                  <a:pt x="3376189" y="12125"/>
                  <a:pt x="3376602" y="18288"/>
                </a:cubicBezTo>
                <a:cubicBezTo>
                  <a:pt x="3037458" y="40377"/>
                  <a:pt x="2857195" y="34928"/>
                  <a:pt x="2633750" y="18288"/>
                </a:cubicBezTo>
                <a:cubicBezTo>
                  <a:pt x="2410305" y="1648"/>
                  <a:pt x="2066994" y="17360"/>
                  <a:pt x="1890897" y="18288"/>
                </a:cubicBezTo>
                <a:cubicBezTo>
                  <a:pt x="1714800" y="19216"/>
                  <a:pt x="1521080" y="47858"/>
                  <a:pt x="1215577" y="18288"/>
                </a:cubicBezTo>
                <a:cubicBezTo>
                  <a:pt x="910074" y="-11282"/>
                  <a:pt x="278912" y="61767"/>
                  <a:pt x="0" y="18288"/>
                </a:cubicBezTo>
                <a:cubicBezTo>
                  <a:pt x="-46" y="12483"/>
                  <a:pt x="-203" y="6491"/>
                  <a:pt x="0" y="0"/>
                </a:cubicBezTo>
                <a:close/>
              </a:path>
              <a:path w="3376602" h="18288" stroke="0" extrusionOk="0">
                <a:moveTo>
                  <a:pt x="0" y="0"/>
                </a:moveTo>
                <a:cubicBezTo>
                  <a:pt x="304565" y="-9016"/>
                  <a:pt x="402571" y="29762"/>
                  <a:pt x="641554" y="0"/>
                </a:cubicBezTo>
                <a:cubicBezTo>
                  <a:pt x="880537" y="-29762"/>
                  <a:pt x="963871" y="-12492"/>
                  <a:pt x="1215577" y="0"/>
                </a:cubicBezTo>
                <a:cubicBezTo>
                  <a:pt x="1467283" y="12492"/>
                  <a:pt x="1723274" y="15353"/>
                  <a:pt x="1958429" y="0"/>
                </a:cubicBezTo>
                <a:cubicBezTo>
                  <a:pt x="2193584" y="-15353"/>
                  <a:pt x="2347125" y="7922"/>
                  <a:pt x="2599984" y="0"/>
                </a:cubicBezTo>
                <a:cubicBezTo>
                  <a:pt x="2852843" y="-7922"/>
                  <a:pt x="3186422" y="-30763"/>
                  <a:pt x="3376602" y="0"/>
                </a:cubicBezTo>
                <a:cubicBezTo>
                  <a:pt x="3376338" y="4493"/>
                  <a:pt x="3376986" y="9472"/>
                  <a:pt x="3376602" y="18288"/>
                </a:cubicBezTo>
                <a:cubicBezTo>
                  <a:pt x="3080522" y="-5475"/>
                  <a:pt x="3038559" y="47323"/>
                  <a:pt x="2701282" y="18288"/>
                </a:cubicBezTo>
                <a:cubicBezTo>
                  <a:pt x="2364005" y="-10747"/>
                  <a:pt x="2245031" y="49099"/>
                  <a:pt x="1958429" y="18288"/>
                </a:cubicBezTo>
                <a:cubicBezTo>
                  <a:pt x="1671827" y="-12523"/>
                  <a:pt x="1619741" y="31109"/>
                  <a:pt x="1384407" y="18288"/>
                </a:cubicBezTo>
                <a:cubicBezTo>
                  <a:pt x="1149073" y="5467"/>
                  <a:pt x="947712" y="-11758"/>
                  <a:pt x="709086" y="18288"/>
                </a:cubicBezTo>
                <a:cubicBezTo>
                  <a:pt x="470460" y="48334"/>
                  <a:pt x="186882" y="50183"/>
                  <a:pt x="0" y="18288"/>
                </a:cubicBezTo>
                <a:cubicBezTo>
                  <a:pt x="843" y="9577"/>
                  <a:pt x="371" y="6900"/>
                  <a:pt x="0" y="0"/>
                </a:cubicBezTo>
                <a:close/>
              </a:path>
            </a:pathLst>
          </a:custGeom>
          <a:solidFill>
            <a:srgbClr val="D1B280"/>
          </a:solidFill>
          <a:ln w="38100" cap="rnd">
            <a:solidFill>
              <a:srgbClr val="D1B28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DAA173-092B-9B02-A94C-F1AA0A8C18C8}"/>
              </a:ext>
            </a:extLst>
          </p:cNvPr>
          <p:cNvSpPr>
            <a:spLocks noGrp="1"/>
          </p:cNvSpPr>
          <p:nvPr>
            <p:ph idx="1"/>
          </p:nvPr>
        </p:nvSpPr>
        <p:spPr>
          <a:xfrm>
            <a:off x="8129016" y="2803470"/>
            <a:ext cx="3432048" cy="3414450"/>
          </a:xfrm>
        </p:spPr>
        <p:txBody>
          <a:bodyPr anchor="t">
            <a:noAutofit/>
          </a:bodyPr>
          <a:lstStyle/>
          <a:p>
            <a:pPr marL="0" indent="0">
              <a:lnSpc>
                <a:spcPct val="100000"/>
              </a:lnSpc>
              <a:buNone/>
            </a:pPr>
            <a:r>
              <a:rPr lang="en-US" sz="1200" b="1" dirty="0">
                <a:latin typeface="Rockwell" panose="02060603020205020403" pitchFamily="18" charset="0"/>
              </a:rPr>
              <a:t>Nicole </a:t>
            </a:r>
            <a:r>
              <a:rPr lang="en-US" sz="1200" b="1" dirty="0" err="1">
                <a:latin typeface="Rockwell" panose="02060603020205020403" pitchFamily="18" charset="0"/>
              </a:rPr>
              <a:t>Kostra</a:t>
            </a:r>
            <a:endParaRPr lang="en-US" sz="1200" b="1" dirty="0">
              <a:latin typeface="Rockwell" panose="02060603020205020403" pitchFamily="18" charset="0"/>
            </a:endParaRPr>
          </a:p>
          <a:p>
            <a:pPr marL="0" indent="0">
              <a:lnSpc>
                <a:spcPct val="100000"/>
              </a:lnSpc>
              <a:buNone/>
            </a:pPr>
            <a:r>
              <a:rPr lang="en-US" sz="1200" dirty="0">
                <a:latin typeface="Rockwell" panose="02060603020205020403" pitchFamily="18" charset="0"/>
              </a:rPr>
              <a:t>School Counselor </a:t>
            </a:r>
          </a:p>
          <a:p>
            <a:pPr marL="0" indent="0">
              <a:lnSpc>
                <a:spcPct val="100000"/>
              </a:lnSpc>
              <a:buNone/>
            </a:pPr>
            <a:r>
              <a:rPr lang="en-US" sz="1200" dirty="0">
                <a:latin typeface="Rockwell" panose="02060603020205020403" pitchFamily="18" charset="0"/>
                <a:hlinkClick r:id="rId2"/>
              </a:rPr>
              <a:t>nkostra@psdschools.org</a:t>
            </a:r>
            <a:r>
              <a:rPr lang="en-US" sz="1200" dirty="0">
                <a:latin typeface="Rockwell" panose="02060603020205020403" pitchFamily="18" charset="0"/>
              </a:rPr>
              <a:t> / 970-488-8103</a:t>
            </a:r>
          </a:p>
          <a:p>
            <a:pPr marL="0" indent="0">
              <a:lnSpc>
                <a:spcPct val="100000"/>
              </a:lnSpc>
              <a:buNone/>
            </a:pPr>
            <a:endParaRPr lang="en-US" sz="1200" dirty="0">
              <a:latin typeface="Rockwell" panose="02060603020205020403" pitchFamily="18" charset="0"/>
            </a:endParaRPr>
          </a:p>
          <a:p>
            <a:pPr marL="0" indent="0">
              <a:lnSpc>
                <a:spcPct val="100000"/>
              </a:lnSpc>
              <a:buNone/>
            </a:pPr>
            <a:r>
              <a:rPr lang="en-US" sz="1200" b="1" dirty="0">
                <a:latin typeface="Rockwell" panose="02060603020205020403" pitchFamily="18" charset="0"/>
              </a:rPr>
              <a:t>Brett Fedor</a:t>
            </a:r>
          </a:p>
          <a:p>
            <a:pPr marL="0" indent="0">
              <a:lnSpc>
                <a:spcPct val="100000"/>
              </a:lnSpc>
              <a:buNone/>
            </a:pPr>
            <a:r>
              <a:rPr lang="en-US" sz="1200" dirty="0">
                <a:latin typeface="Rockwell" panose="02060603020205020403" pitchFamily="18" charset="0"/>
              </a:rPr>
              <a:t>School Counselor</a:t>
            </a:r>
          </a:p>
          <a:p>
            <a:pPr marL="0" indent="0">
              <a:lnSpc>
                <a:spcPct val="100000"/>
              </a:lnSpc>
              <a:buNone/>
            </a:pPr>
            <a:r>
              <a:rPr lang="en-US" sz="1200" dirty="0">
                <a:latin typeface="Rockwell" panose="02060603020205020403" pitchFamily="18" charset="0"/>
                <a:hlinkClick r:id="rId3"/>
              </a:rPr>
              <a:t>bfedor@psdschools.org</a:t>
            </a:r>
            <a:r>
              <a:rPr lang="en-US" sz="1200" dirty="0">
                <a:latin typeface="Rockwell" panose="02060603020205020403" pitchFamily="18" charset="0"/>
              </a:rPr>
              <a:t> / 970-488-8109</a:t>
            </a:r>
          </a:p>
          <a:p>
            <a:pPr marL="0" indent="0">
              <a:lnSpc>
                <a:spcPct val="100000"/>
              </a:lnSpc>
              <a:buNone/>
            </a:pPr>
            <a:endParaRPr lang="en-US" sz="1200" dirty="0">
              <a:latin typeface="Rockwell" panose="02060603020205020403" pitchFamily="18" charset="0"/>
            </a:endParaRPr>
          </a:p>
          <a:p>
            <a:pPr marL="0" indent="0">
              <a:lnSpc>
                <a:spcPct val="100000"/>
              </a:lnSpc>
              <a:buNone/>
            </a:pPr>
            <a:r>
              <a:rPr lang="en-US" sz="1200" b="1" dirty="0">
                <a:latin typeface="Rockwell" panose="02060603020205020403" pitchFamily="18" charset="0"/>
              </a:rPr>
              <a:t>Shannon Dunlap</a:t>
            </a:r>
          </a:p>
          <a:p>
            <a:pPr marL="0" indent="0">
              <a:lnSpc>
                <a:spcPct val="100000"/>
              </a:lnSpc>
              <a:buNone/>
            </a:pPr>
            <a:r>
              <a:rPr lang="en-US" sz="1200" dirty="0">
                <a:latin typeface="Rockwell" panose="02060603020205020403" pitchFamily="18" charset="0"/>
              </a:rPr>
              <a:t>College &amp; Career Coordinator</a:t>
            </a:r>
          </a:p>
          <a:p>
            <a:pPr marL="0" indent="0">
              <a:lnSpc>
                <a:spcPct val="100000"/>
              </a:lnSpc>
              <a:buNone/>
            </a:pPr>
            <a:r>
              <a:rPr lang="en-US" sz="1200" dirty="0">
                <a:latin typeface="Rockwell" panose="02060603020205020403" pitchFamily="18" charset="0"/>
                <a:hlinkClick r:id="rId4"/>
              </a:rPr>
              <a:t>shannond@psdschools.org</a:t>
            </a:r>
            <a:r>
              <a:rPr lang="en-US" sz="1200" dirty="0">
                <a:latin typeface="Rockwell" panose="02060603020205020403" pitchFamily="18" charset="0"/>
              </a:rPr>
              <a:t> / 970-488-8111</a:t>
            </a:r>
          </a:p>
        </p:txBody>
      </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6"/>
              <a:stretch>
                <a:fillRect/>
              </a:stretch>
            </p:blipFill>
            <p:spPr>
              <a:xfrm>
                <a:off x="6418237" y="1956150"/>
                <a:ext cx="36000" cy="32709"/>
              </a:xfrm>
              <a:prstGeom prst="rect">
                <a:avLst/>
              </a:prstGeom>
            </p:spPr>
          </p:pic>
        </mc:Fallback>
      </mc:AlternateContent>
      <p:pic>
        <p:nvPicPr>
          <p:cNvPr id="5" name="Picture 4">
            <a:extLst>
              <a:ext uri="{FF2B5EF4-FFF2-40B4-BE49-F238E27FC236}">
                <a16:creationId xmlns:a16="http://schemas.microsoft.com/office/drawing/2014/main" id="{02DF0DC1-2048-BAF4-51F9-7C0A04D9B1B4}"/>
              </a:ext>
            </a:extLst>
          </p:cNvPr>
          <p:cNvPicPr>
            <a:picLocks noChangeAspect="1"/>
          </p:cNvPicPr>
          <p:nvPr/>
        </p:nvPicPr>
        <p:blipFill>
          <a:blip r:embed="rId7"/>
          <a:stretch>
            <a:fillRect/>
          </a:stretch>
        </p:blipFill>
        <p:spPr>
          <a:xfrm>
            <a:off x="630936" y="1746218"/>
            <a:ext cx="6903720" cy="3365563"/>
          </a:xfrm>
          <a:prstGeom prst="rect">
            <a:avLst/>
          </a:prstGeom>
        </p:spPr>
      </p:pic>
    </p:spTree>
    <p:extLst>
      <p:ext uri="{BB962C8B-B14F-4D97-AF65-F5344CB8AC3E}">
        <p14:creationId xmlns:p14="http://schemas.microsoft.com/office/powerpoint/2010/main" val="40047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F4EB7-7957-CB3B-43A5-5326111D90A3}"/>
              </a:ext>
            </a:extLst>
          </p:cNvPr>
          <p:cNvSpPr>
            <a:spLocks noGrp="1"/>
          </p:cNvSpPr>
          <p:nvPr>
            <p:ph type="title"/>
          </p:nvPr>
        </p:nvSpPr>
        <p:spPr/>
        <p:txBody>
          <a:bodyPr/>
          <a:lstStyle/>
          <a:p>
            <a:pPr algn="ctr"/>
            <a:r>
              <a:rPr lang="en-US" dirty="0">
                <a:latin typeface="Rockwell" panose="02060603020205020403" pitchFamily="18" charset="0"/>
              </a:rPr>
              <a:t>Creating a College List</a:t>
            </a:r>
          </a:p>
        </p:txBody>
      </p:sp>
      <p:sp>
        <p:nvSpPr>
          <p:cNvPr id="6" name="Content Placeholder 5">
            <a:extLst>
              <a:ext uri="{FF2B5EF4-FFF2-40B4-BE49-F238E27FC236}">
                <a16:creationId xmlns:a16="http://schemas.microsoft.com/office/drawing/2014/main" id="{F760F0A9-4A58-DA68-6F61-03E7259F8C82}"/>
              </a:ext>
            </a:extLst>
          </p:cNvPr>
          <p:cNvSpPr>
            <a:spLocks noGrp="1"/>
          </p:cNvSpPr>
          <p:nvPr>
            <p:ph idx="1"/>
          </p:nvPr>
        </p:nvSpPr>
        <p:spPr>
          <a:xfrm>
            <a:off x="838199" y="2140458"/>
            <a:ext cx="5438776" cy="4251960"/>
          </a:xfrm>
        </p:spPr>
        <p:txBody>
          <a:bodyPr/>
          <a:lstStyle/>
          <a:p>
            <a:r>
              <a:rPr lang="en-US" dirty="0">
                <a:latin typeface="Rockwell" panose="02060603020205020403" pitchFamily="18" charset="0"/>
              </a:rPr>
              <a:t>Safety, Target, &amp; Reach Schools</a:t>
            </a:r>
          </a:p>
          <a:p>
            <a:r>
              <a:rPr lang="en-US" dirty="0">
                <a:latin typeface="Rockwell" panose="02060603020205020403" pitchFamily="18" charset="0"/>
              </a:rPr>
              <a:t>3-7 Schools, not 37 schools</a:t>
            </a:r>
          </a:p>
          <a:p>
            <a:r>
              <a:rPr lang="en-US" dirty="0">
                <a:latin typeface="Rockwell" panose="02060603020205020403" pitchFamily="18" charset="0"/>
              </a:rPr>
              <a:t>Exploration with Big Futures, </a:t>
            </a:r>
            <a:r>
              <a:rPr lang="en-US" dirty="0" err="1">
                <a:latin typeface="Rockwell" panose="02060603020205020403" pitchFamily="18" charset="0"/>
              </a:rPr>
              <a:t>Xello</a:t>
            </a:r>
            <a:r>
              <a:rPr lang="en-US" dirty="0">
                <a:latin typeface="Rockwell" panose="02060603020205020403" pitchFamily="18" charset="0"/>
              </a:rPr>
              <a:t>, &amp; Niche</a:t>
            </a:r>
          </a:p>
          <a:p>
            <a:r>
              <a:rPr lang="en-US" dirty="0">
                <a:latin typeface="Rockwell" panose="02060603020205020403" pitchFamily="18" charset="0"/>
              </a:rPr>
              <a:t>Academic, Social, and Financial Fit for </a:t>
            </a:r>
            <a:r>
              <a:rPr lang="en-US" i="1" dirty="0">
                <a:latin typeface="Rockwell" panose="02060603020205020403" pitchFamily="18" charset="0"/>
              </a:rPr>
              <a:t>You</a:t>
            </a:r>
          </a:p>
          <a:p>
            <a:endParaRPr lang="en-US" dirty="0"/>
          </a:p>
        </p:txBody>
      </p:sp>
      <p:pic>
        <p:nvPicPr>
          <p:cNvPr id="1028" name="Picture 4" descr="map of USA with logos of major colleges superimposed over their geographic locations">
            <a:extLst>
              <a:ext uri="{FF2B5EF4-FFF2-40B4-BE49-F238E27FC236}">
                <a16:creationId xmlns:a16="http://schemas.microsoft.com/office/drawing/2014/main" id="{D908D4A7-AC39-D51C-48CC-62110A61D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2667000"/>
            <a:ext cx="478155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49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E6CA09F6-3AA4-4DFB-92C2-15B3F1650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0BE20-D609-5CBC-EAE4-459C885C8399}"/>
              </a:ext>
            </a:extLst>
          </p:cNvPr>
          <p:cNvSpPr>
            <a:spLocks noGrp="1"/>
          </p:cNvSpPr>
          <p:nvPr>
            <p:ph type="title"/>
          </p:nvPr>
        </p:nvSpPr>
        <p:spPr>
          <a:xfrm>
            <a:off x="4523088" y="365125"/>
            <a:ext cx="6986015" cy="1776484"/>
          </a:xfrm>
        </p:spPr>
        <p:txBody>
          <a:bodyPr anchor="b">
            <a:normAutofit/>
          </a:bodyPr>
          <a:lstStyle/>
          <a:p>
            <a:r>
              <a:rPr lang="en-US" dirty="0">
                <a:latin typeface="Rockwell" panose="02060603020205020403" pitchFamily="18" charset="0"/>
              </a:rPr>
              <a:t>Terminology</a:t>
            </a:r>
            <a:endParaRPr lang="en-US">
              <a:latin typeface="Rockwell" panose="02060603020205020403" pitchFamily="18" charset="0"/>
            </a:endParaRPr>
          </a:p>
        </p:txBody>
      </p:sp>
      <p:pic>
        <p:nvPicPr>
          <p:cNvPr id="2054" name="Picture 6" descr="Online - Q &amp; A College Admissions">
            <a:extLst>
              <a:ext uri="{FF2B5EF4-FFF2-40B4-BE49-F238E27FC236}">
                <a16:creationId xmlns:a16="http://schemas.microsoft.com/office/drawing/2014/main" id="{501DD19B-FD8B-9E34-EBD4-6850C23434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554" y="384002"/>
            <a:ext cx="3532036" cy="1749409"/>
          </a:xfrm>
          <a:prstGeom prst="rect">
            <a:avLst/>
          </a:prstGeom>
          <a:noFill/>
          <a:extLst>
            <a:ext uri="{909E8E84-426E-40DD-AFC4-6F175D3DCCD1}">
              <a14:hiddenFill xmlns:a14="http://schemas.microsoft.com/office/drawing/2010/main">
                <a:solidFill>
                  <a:srgbClr val="FFFFFF"/>
                </a:solidFill>
              </a14:hiddenFill>
            </a:ext>
          </a:extLst>
        </p:spPr>
      </p:pic>
      <p:sp>
        <p:nvSpPr>
          <p:cNvPr id="2068" name="sketchy rule">
            <a:extLst>
              <a:ext uri="{FF2B5EF4-FFF2-40B4-BE49-F238E27FC236}">
                <a16:creationId xmlns:a16="http://schemas.microsoft.com/office/drawing/2014/main" id="{E0787460-62AF-47DB-8E74-8598B9833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3088" y="2309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2D3FD"/>
          </a:solidFill>
          <a:ln w="38100" cap="rnd">
            <a:solidFill>
              <a:srgbClr val="42D3F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ommon Application - Wikipedia">
            <a:extLst>
              <a:ext uri="{FF2B5EF4-FFF2-40B4-BE49-F238E27FC236}">
                <a16:creationId xmlns:a16="http://schemas.microsoft.com/office/drawing/2014/main" id="{11598439-E5BC-808F-A176-550E832096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0554" y="2714212"/>
            <a:ext cx="3532036" cy="1408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the Coalition Application?">
            <a:extLst>
              <a:ext uri="{FF2B5EF4-FFF2-40B4-BE49-F238E27FC236}">
                <a16:creationId xmlns:a16="http://schemas.microsoft.com/office/drawing/2014/main" id="{AC493FEE-3B3B-7E22-DD59-D57A161B3C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773" y="4581846"/>
            <a:ext cx="2995597" cy="19934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44FAB66-22E6-C59C-04BF-42AFBB7E6B55}"/>
              </a:ext>
            </a:extLst>
          </p:cNvPr>
          <p:cNvSpPr>
            <a:spLocks noGrp="1"/>
          </p:cNvSpPr>
          <p:nvPr>
            <p:ph idx="1"/>
          </p:nvPr>
        </p:nvSpPr>
        <p:spPr>
          <a:xfrm>
            <a:off x="4523087" y="2504819"/>
            <a:ext cx="6986016" cy="3672144"/>
          </a:xfrm>
        </p:spPr>
        <p:txBody>
          <a:bodyPr>
            <a:normAutofit/>
          </a:bodyPr>
          <a:lstStyle/>
          <a:p>
            <a:pPr marL="0" indent="0">
              <a:lnSpc>
                <a:spcPct val="100000"/>
              </a:lnSpc>
              <a:buNone/>
            </a:pPr>
            <a:r>
              <a:rPr lang="en-US" sz="1800" dirty="0">
                <a:latin typeface="Rockwell" panose="02060603020205020403" pitchFamily="18" charset="0"/>
              </a:rPr>
              <a:t>Common Application, Coalition Application, UC Application</a:t>
            </a:r>
          </a:p>
          <a:p>
            <a:pPr marL="0" indent="0">
              <a:lnSpc>
                <a:spcPct val="100000"/>
              </a:lnSpc>
              <a:buNone/>
            </a:pPr>
            <a:r>
              <a:rPr lang="en-US" sz="1800" dirty="0">
                <a:latin typeface="Rockwell" panose="02060603020205020403" pitchFamily="18" charset="0"/>
              </a:rPr>
              <a:t>Regular Decision </a:t>
            </a:r>
          </a:p>
          <a:p>
            <a:pPr marL="0" indent="0">
              <a:lnSpc>
                <a:spcPct val="100000"/>
              </a:lnSpc>
              <a:buNone/>
            </a:pPr>
            <a:r>
              <a:rPr lang="en-US" sz="1800" dirty="0">
                <a:latin typeface="Rockwell" panose="02060603020205020403" pitchFamily="18" charset="0"/>
              </a:rPr>
              <a:t>Early Action</a:t>
            </a:r>
          </a:p>
          <a:p>
            <a:pPr marL="0" indent="0">
              <a:lnSpc>
                <a:spcPct val="100000"/>
              </a:lnSpc>
              <a:buNone/>
            </a:pPr>
            <a:r>
              <a:rPr lang="en-US" sz="1800" dirty="0">
                <a:latin typeface="Rockwell" panose="02060603020205020403" pitchFamily="18" charset="0"/>
              </a:rPr>
              <a:t>Early Decision</a:t>
            </a:r>
          </a:p>
          <a:p>
            <a:pPr marL="0" indent="0">
              <a:lnSpc>
                <a:spcPct val="100000"/>
              </a:lnSpc>
              <a:buNone/>
            </a:pPr>
            <a:r>
              <a:rPr lang="en-US" sz="1800" dirty="0">
                <a:latin typeface="Rockwell" panose="02060603020205020403" pitchFamily="18" charset="0"/>
              </a:rPr>
              <a:t>Rolling Admissions</a:t>
            </a:r>
          </a:p>
          <a:p>
            <a:pPr marL="0" indent="0">
              <a:lnSpc>
                <a:spcPct val="100000"/>
              </a:lnSpc>
              <a:buNone/>
            </a:pPr>
            <a:r>
              <a:rPr lang="en-US" sz="1800" dirty="0">
                <a:latin typeface="Rockwell" panose="02060603020205020403" pitchFamily="18" charset="0"/>
              </a:rPr>
              <a:t>Deferred Admissions</a:t>
            </a:r>
          </a:p>
          <a:p>
            <a:pPr marL="0" indent="0">
              <a:lnSpc>
                <a:spcPct val="100000"/>
              </a:lnSpc>
              <a:buNone/>
            </a:pPr>
            <a:r>
              <a:rPr lang="en-US" sz="1800" dirty="0">
                <a:latin typeface="Rockwell" panose="02060603020205020403" pitchFamily="18" charset="0"/>
              </a:rPr>
              <a:t>Waitlist</a:t>
            </a:r>
          </a:p>
          <a:p>
            <a:pPr marL="0" indent="0">
              <a:lnSpc>
                <a:spcPct val="100000"/>
              </a:lnSpc>
              <a:buNone/>
            </a:pPr>
            <a:r>
              <a:rPr lang="en-US" sz="1800" dirty="0">
                <a:latin typeface="Rockwell" panose="02060603020205020403" pitchFamily="18" charset="0"/>
              </a:rPr>
              <a:t>GPA</a:t>
            </a:r>
          </a:p>
        </p:txBody>
      </p:sp>
    </p:spTree>
    <p:extLst>
      <p:ext uri="{BB962C8B-B14F-4D97-AF65-F5344CB8AC3E}">
        <p14:creationId xmlns:p14="http://schemas.microsoft.com/office/powerpoint/2010/main" val="26672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F1219-B0F8-226F-3078-0A54ACC55DE3}"/>
              </a:ext>
            </a:extLst>
          </p:cNvPr>
          <p:cNvSpPr>
            <a:spLocks noGrp="1"/>
          </p:cNvSpPr>
          <p:nvPr>
            <p:ph type="title"/>
          </p:nvPr>
        </p:nvSpPr>
        <p:spPr>
          <a:xfrm>
            <a:off x="7653528" y="643467"/>
            <a:ext cx="4023359" cy="3569241"/>
          </a:xfrm>
        </p:spPr>
        <p:txBody>
          <a:bodyPr vert="horz" lIns="91440" tIns="45720" rIns="91440" bIns="45720" rtlCol="0" anchor="b">
            <a:normAutofit fontScale="90000"/>
          </a:bodyPr>
          <a:lstStyle/>
          <a:p>
            <a:pPr algn="ctr"/>
            <a:r>
              <a:rPr lang="en-US" sz="5800" dirty="0">
                <a:latin typeface="Rockwell" panose="02060603020205020403" pitchFamily="18" charset="0"/>
              </a:rPr>
              <a:t>College Application Process At FCHS</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D4B17A"/>
          </a:solidFill>
          <a:ln w="38100" cap="rnd">
            <a:solidFill>
              <a:srgbClr val="D4B17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urple and yellow logo&#10;&#10;Description automatically generated">
            <a:extLst>
              <a:ext uri="{FF2B5EF4-FFF2-40B4-BE49-F238E27FC236}">
                <a16:creationId xmlns:a16="http://schemas.microsoft.com/office/drawing/2014/main" id="{263D846B-CEB5-1EF1-7434-71FCDB37D619}"/>
              </a:ext>
            </a:extLst>
          </p:cNvPr>
          <p:cNvPicPr>
            <a:picLocks noGrp="1" noChangeAspect="1"/>
          </p:cNvPicPr>
          <p:nvPr>
            <p:ph idx="1"/>
          </p:nvPr>
        </p:nvPicPr>
        <p:blipFill>
          <a:blip r:embed="rId2"/>
          <a:stretch>
            <a:fillRect/>
          </a:stretch>
        </p:blipFill>
        <p:spPr>
          <a:xfrm>
            <a:off x="719019" y="640080"/>
            <a:ext cx="6416657" cy="5550408"/>
          </a:xfrm>
          <a:prstGeom prst="rect">
            <a:avLst/>
          </a:prstGeom>
        </p:spPr>
      </p:pic>
    </p:spTree>
    <p:extLst>
      <p:ext uri="{BB962C8B-B14F-4D97-AF65-F5344CB8AC3E}">
        <p14:creationId xmlns:p14="http://schemas.microsoft.com/office/powerpoint/2010/main" val="8676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2B6CE-FC49-6B5D-D3DC-E8353AF31898}"/>
              </a:ext>
            </a:extLst>
          </p:cNvPr>
          <p:cNvSpPr>
            <a:spLocks noGrp="1"/>
          </p:cNvSpPr>
          <p:nvPr>
            <p:ph type="title"/>
          </p:nvPr>
        </p:nvSpPr>
        <p:spPr>
          <a:xfrm>
            <a:off x="630936" y="639520"/>
            <a:ext cx="3429000" cy="1719072"/>
          </a:xfrm>
        </p:spPr>
        <p:txBody>
          <a:bodyPr anchor="b">
            <a:normAutofit/>
          </a:bodyPr>
          <a:lstStyle/>
          <a:p>
            <a:pPr>
              <a:lnSpc>
                <a:spcPct val="90000"/>
              </a:lnSpc>
            </a:pPr>
            <a:r>
              <a:rPr lang="en-US">
                <a:latin typeface="Rockwell" panose="02060603020205020403" pitchFamily="18" charset="0"/>
              </a:rPr>
              <a:t>Senior Meeting</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5FA2EF"/>
          </a:solidFill>
          <a:ln w="38100" cap="rnd">
            <a:solidFill>
              <a:srgbClr val="5FA2E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00CFDB-10BB-CA43-55BB-36D78B3280B4}"/>
              </a:ext>
            </a:extLst>
          </p:cNvPr>
          <p:cNvSpPr>
            <a:spLocks noGrp="1"/>
          </p:cNvSpPr>
          <p:nvPr>
            <p:ph idx="1"/>
          </p:nvPr>
        </p:nvSpPr>
        <p:spPr>
          <a:xfrm>
            <a:off x="630936" y="2807208"/>
            <a:ext cx="3429000" cy="3410712"/>
          </a:xfrm>
        </p:spPr>
        <p:txBody>
          <a:bodyPr anchor="t">
            <a:normAutofit/>
          </a:bodyPr>
          <a:lstStyle/>
          <a:p>
            <a:pPr>
              <a:lnSpc>
                <a:spcPct val="100000"/>
              </a:lnSpc>
              <a:buFont typeface="Wingdings" panose="05000000000000000000" pitchFamily="2" charset="2"/>
              <a:buChar char="ü"/>
            </a:pPr>
            <a:r>
              <a:rPr lang="en-US" sz="1700" dirty="0">
                <a:latin typeface="Rockwell" panose="02060603020205020403" pitchFamily="18" charset="0"/>
              </a:rPr>
              <a:t>Schedule a meeting with your counselor during the first or second quarter</a:t>
            </a:r>
          </a:p>
          <a:p>
            <a:pPr>
              <a:lnSpc>
                <a:spcPct val="100000"/>
              </a:lnSpc>
              <a:buFont typeface="Wingdings" panose="05000000000000000000" pitchFamily="2" charset="2"/>
              <a:buChar char="ü"/>
            </a:pPr>
            <a:r>
              <a:rPr lang="en-US" sz="1700" dirty="0">
                <a:latin typeface="Rockwell" panose="02060603020205020403" pitchFamily="18" charset="0"/>
              </a:rPr>
              <a:t>Discuss post-secondary plans, individual timelines, &amp; tasks</a:t>
            </a:r>
          </a:p>
          <a:p>
            <a:pPr>
              <a:lnSpc>
                <a:spcPct val="100000"/>
              </a:lnSpc>
              <a:buFont typeface="Wingdings" panose="05000000000000000000" pitchFamily="2" charset="2"/>
              <a:buChar char="ü"/>
            </a:pPr>
            <a:r>
              <a:rPr lang="en-US" sz="1700" dirty="0">
                <a:latin typeface="Rockwell" panose="02060603020205020403" pitchFamily="18" charset="0"/>
              </a:rPr>
              <a:t>Schedule directly with your counselor or with Leanne Jones, Student Services Secretary</a:t>
            </a:r>
          </a:p>
          <a:p>
            <a:pPr lvl="1">
              <a:lnSpc>
                <a:spcPct val="100000"/>
              </a:lnSpc>
              <a:buFont typeface="Wingdings" panose="05000000000000000000" pitchFamily="2" charset="2"/>
              <a:buChar char="ü"/>
            </a:pPr>
            <a:r>
              <a:rPr lang="en-US" sz="1700" dirty="0">
                <a:latin typeface="Rockwell" panose="02060603020205020403" pitchFamily="18" charset="0"/>
                <a:hlinkClick r:id="rId2"/>
              </a:rPr>
              <a:t>Book an Appointment</a:t>
            </a:r>
            <a:endParaRPr lang="en-US" sz="1700" dirty="0">
              <a:latin typeface="Rockwell" panose="02060603020205020403" pitchFamily="18" charset="0"/>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4" name="Ink 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9A13E4C2-2D62-89BA-25D8-C43C0BC5EDFC}"/>
              </a:ext>
            </a:extLst>
          </p:cNvPr>
          <p:cNvPicPr>
            <a:picLocks noChangeAspect="1"/>
          </p:cNvPicPr>
          <p:nvPr/>
        </p:nvPicPr>
        <p:blipFill>
          <a:blip r:embed="rId5"/>
          <a:stretch>
            <a:fillRect/>
          </a:stretch>
        </p:blipFill>
        <p:spPr>
          <a:xfrm>
            <a:off x="4654296" y="1081735"/>
            <a:ext cx="6903720" cy="4694529"/>
          </a:xfrm>
          <a:prstGeom prst="rect">
            <a:avLst/>
          </a:prstGeom>
        </p:spPr>
      </p:pic>
    </p:spTree>
    <p:extLst>
      <p:ext uri="{BB962C8B-B14F-4D97-AF65-F5344CB8AC3E}">
        <p14:creationId xmlns:p14="http://schemas.microsoft.com/office/powerpoint/2010/main" val="197492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E0DEC-86C9-A53F-D0D3-5BAE0255319F}"/>
              </a:ext>
            </a:extLst>
          </p:cNvPr>
          <p:cNvSpPr>
            <a:spLocks noGrp="1"/>
          </p:cNvSpPr>
          <p:nvPr>
            <p:ph type="title"/>
          </p:nvPr>
        </p:nvSpPr>
        <p:spPr>
          <a:xfrm>
            <a:off x="630936" y="640080"/>
            <a:ext cx="4818888" cy="1481328"/>
          </a:xfrm>
        </p:spPr>
        <p:txBody>
          <a:bodyPr anchor="b">
            <a:normAutofit/>
          </a:bodyPr>
          <a:lstStyle/>
          <a:p>
            <a:pPr>
              <a:lnSpc>
                <a:spcPct val="90000"/>
              </a:lnSpc>
            </a:pPr>
            <a:r>
              <a:rPr lang="en-US" sz="4300" dirty="0">
                <a:latin typeface="Rockwell" panose="02060603020205020403" pitchFamily="18" charset="0"/>
              </a:rPr>
              <a:t>Ordering Official Transcripts</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EEB355"/>
          </a:solidFill>
          <a:ln w="38100" cap="rnd">
            <a:solidFill>
              <a:srgbClr val="EEB35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535058-EA71-4CE8-8C6A-AC53F600FA3C}"/>
              </a:ext>
            </a:extLst>
          </p:cNvPr>
          <p:cNvSpPr>
            <a:spLocks noGrp="1"/>
          </p:cNvSpPr>
          <p:nvPr>
            <p:ph idx="1"/>
          </p:nvPr>
        </p:nvSpPr>
        <p:spPr>
          <a:xfrm>
            <a:off x="630936" y="2660904"/>
            <a:ext cx="4818888" cy="3547872"/>
          </a:xfrm>
        </p:spPr>
        <p:txBody>
          <a:bodyPr anchor="t">
            <a:normAutofit lnSpcReduction="10000"/>
          </a:bodyPr>
          <a:lstStyle/>
          <a:p>
            <a:pPr>
              <a:lnSpc>
                <a:spcPct val="100000"/>
              </a:lnSpc>
              <a:buFont typeface="Wingdings" panose="05000000000000000000" pitchFamily="2" charset="2"/>
              <a:buChar char="ü"/>
            </a:pPr>
            <a:r>
              <a:rPr lang="en-US" sz="1800" dirty="0">
                <a:latin typeface="Rockwell" panose="02060603020205020403" pitchFamily="18" charset="0"/>
                <a:hlinkClick r:id="rId2"/>
              </a:rPr>
              <a:t>Transcript Request Form</a:t>
            </a:r>
            <a:endParaRPr lang="en-US" sz="1800" dirty="0">
              <a:latin typeface="Rockwell" panose="02060603020205020403" pitchFamily="18" charset="0"/>
            </a:endParaRPr>
          </a:p>
          <a:p>
            <a:pPr>
              <a:lnSpc>
                <a:spcPct val="100000"/>
              </a:lnSpc>
              <a:buFont typeface="Wingdings" panose="05000000000000000000" pitchFamily="2" charset="2"/>
              <a:buChar char="ü"/>
            </a:pPr>
            <a:r>
              <a:rPr lang="en-US" sz="1800" dirty="0">
                <a:latin typeface="Rockwell" panose="02060603020205020403" pitchFamily="18" charset="0"/>
              </a:rPr>
              <a:t>Available on the Counselor website, hardcopies in Student Services</a:t>
            </a:r>
          </a:p>
          <a:p>
            <a:pPr>
              <a:lnSpc>
                <a:spcPct val="100000"/>
              </a:lnSpc>
              <a:buFont typeface="Wingdings" panose="05000000000000000000" pitchFamily="2" charset="2"/>
              <a:buChar char="ü"/>
            </a:pPr>
            <a:r>
              <a:rPr lang="en-US" sz="1800" dirty="0">
                <a:latin typeface="Rockwell" panose="02060603020205020403" pitchFamily="18" charset="0"/>
              </a:rPr>
              <a:t>Complete form with student &amp; parent/guardian signatures</a:t>
            </a:r>
          </a:p>
          <a:p>
            <a:pPr>
              <a:lnSpc>
                <a:spcPct val="100000"/>
              </a:lnSpc>
              <a:buFont typeface="Wingdings" panose="05000000000000000000" pitchFamily="2" charset="2"/>
              <a:buChar char="ü"/>
            </a:pPr>
            <a:r>
              <a:rPr lang="en-US" sz="1800" dirty="0">
                <a:latin typeface="Rockwell" panose="02060603020205020403" pitchFamily="18" charset="0"/>
              </a:rPr>
              <a:t>List all colleges on the back. If applying via the CA, only list one school</a:t>
            </a:r>
          </a:p>
          <a:p>
            <a:pPr>
              <a:lnSpc>
                <a:spcPct val="100000"/>
              </a:lnSpc>
              <a:buFont typeface="Wingdings" panose="05000000000000000000" pitchFamily="2" charset="2"/>
              <a:buChar char="ü"/>
            </a:pPr>
            <a:r>
              <a:rPr lang="en-US" sz="1800" dirty="0">
                <a:latin typeface="Rockwell" panose="02060603020205020403" pitchFamily="18" charset="0"/>
              </a:rPr>
              <a:t>Pay $3 fee – FCHS Bookkeeper or School Pay</a:t>
            </a:r>
          </a:p>
          <a:p>
            <a:pPr>
              <a:lnSpc>
                <a:spcPct val="100000"/>
              </a:lnSpc>
              <a:buFont typeface="Wingdings" panose="05000000000000000000" pitchFamily="2" charset="2"/>
              <a:buChar char="ü"/>
            </a:pPr>
            <a:r>
              <a:rPr lang="en-US" sz="1800" dirty="0">
                <a:latin typeface="Rockwell" panose="02060603020205020403" pitchFamily="18" charset="0"/>
              </a:rPr>
              <a:t>Return completed form &amp; receipt to Shannon Dunlap in Student Services</a:t>
            </a:r>
          </a:p>
          <a:p>
            <a:pPr lvl="1">
              <a:lnSpc>
                <a:spcPct val="100000"/>
              </a:lnSpc>
            </a:pPr>
            <a:endParaRPr lang="en-US" sz="1000" dirty="0"/>
          </a:p>
          <a:p>
            <a:pPr marL="457200" lvl="1" indent="0">
              <a:lnSpc>
                <a:spcPct val="100000"/>
              </a:lnSpc>
              <a:buNone/>
            </a:pPr>
            <a:endParaRPr lang="en-US" sz="1000" dirty="0"/>
          </a:p>
          <a:p>
            <a:pPr lvl="1">
              <a:lnSpc>
                <a:spcPct val="100000"/>
              </a:lnSpc>
            </a:pPr>
            <a:endParaRPr lang="en-US" sz="1000" dirty="0"/>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7" name="Ink 1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8677B558-AA3B-9F5F-6D25-C75E13A277B5}"/>
              </a:ext>
            </a:extLst>
          </p:cNvPr>
          <p:cNvPicPr>
            <a:picLocks noChangeAspect="1"/>
          </p:cNvPicPr>
          <p:nvPr/>
        </p:nvPicPr>
        <p:blipFill>
          <a:blip r:embed="rId5"/>
          <a:stretch>
            <a:fillRect/>
          </a:stretch>
        </p:blipFill>
        <p:spPr>
          <a:xfrm>
            <a:off x="6099048" y="931523"/>
            <a:ext cx="5458968" cy="4994953"/>
          </a:xfrm>
          <a:prstGeom prst="rect">
            <a:avLst/>
          </a:prstGeom>
        </p:spPr>
      </p:pic>
    </p:spTree>
    <p:extLst>
      <p:ext uri="{BB962C8B-B14F-4D97-AF65-F5344CB8AC3E}">
        <p14:creationId xmlns:p14="http://schemas.microsoft.com/office/powerpoint/2010/main" val="30569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27C07-C003-ABE3-A36D-42D60BF1B231}"/>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a:latin typeface="Rockwell" panose="02060603020205020403" pitchFamily="18" charset="0"/>
              </a:rPr>
              <a:t>Letters of Recommendation</a:t>
            </a:r>
          </a:p>
        </p:txBody>
      </p:sp>
      <p:sp>
        <p:nvSpPr>
          <p:cNvPr id="308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A1FC2"/>
          </a:solidFill>
          <a:ln w="38100" cap="rnd">
            <a:solidFill>
              <a:srgbClr val="FA1FC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C0574A-1B0D-A191-0FEA-680D1B3AD260}"/>
              </a:ext>
            </a:extLst>
          </p:cNvPr>
          <p:cNvSpPr>
            <a:spLocks noGrp="1"/>
          </p:cNvSpPr>
          <p:nvPr>
            <p:ph idx="1"/>
          </p:nvPr>
        </p:nvSpPr>
        <p:spPr>
          <a:xfrm>
            <a:off x="5297762" y="2706624"/>
            <a:ext cx="6251110" cy="3483864"/>
          </a:xfrm>
        </p:spPr>
        <p:txBody>
          <a:bodyPr>
            <a:noAutofit/>
          </a:bodyPr>
          <a:lstStyle/>
          <a:p>
            <a:pPr marL="0" indent="0">
              <a:lnSpc>
                <a:spcPct val="100000"/>
              </a:lnSpc>
              <a:buNone/>
            </a:pPr>
            <a:r>
              <a:rPr lang="en-US" sz="1800" dirty="0">
                <a:latin typeface="Rockwell" panose="02060603020205020403" pitchFamily="18" charset="0"/>
              </a:rPr>
              <a:t>Check requirements for each college, including # required, subject area, etc.</a:t>
            </a:r>
          </a:p>
          <a:p>
            <a:pPr lvl="1">
              <a:lnSpc>
                <a:spcPct val="100000"/>
              </a:lnSpc>
              <a:buFont typeface="Wingdings" panose="05000000000000000000" pitchFamily="2" charset="2"/>
              <a:buChar char="ü"/>
            </a:pPr>
            <a:r>
              <a:rPr lang="en-US" sz="1800" dirty="0">
                <a:latin typeface="Rockwell" panose="02060603020205020403" pitchFamily="18" charset="0"/>
              </a:rPr>
              <a:t>1 letter is common, 2 is the most</a:t>
            </a:r>
          </a:p>
          <a:p>
            <a:pPr marL="0" indent="0">
              <a:lnSpc>
                <a:spcPct val="100000"/>
              </a:lnSpc>
              <a:buNone/>
            </a:pPr>
            <a:r>
              <a:rPr lang="en-US" sz="1800" dirty="0">
                <a:latin typeface="Rockwell" panose="02060603020205020403" pitchFamily="18" charset="0"/>
              </a:rPr>
              <a:t>Teacher vs. Counselor Letter of Recommendation</a:t>
            </a:r>
          </a:p>
          <a:p>
            <a:pPr lvl="1">
              <a:lnSpc>
                <a:spcPct val="100000"/>
              </a:lnSpc>
              <a:buFont typeface="Wingdings" panose="05000000000000000000" pitchFamily="2" charset="2"/>
              <a:buChar char="ü"/>
            </a:pPr>
            <a:r>
              <a:rPr lang="en-US" sz="1800" dirty="0">
                <a:latin typeface="Rockwell" panose="02060603020205020403" pitchFamily="18" charset="0"/>
              </a:rPr>
              <a:t>Who do I ask?</a:t>
            </a:r>
          </a:p>
          <a:p>
            <a:pPr marL="0" indent="0">
              <a:lnSpc>
                <a:spcPct val="100000"/>
              </a:lnSpc>
              <a:buNone/>
            </a:pPr>
            <a:r>
              <a:rPr lang="en-US" sz="1800" dirty="0">
                <a:latin typeface="Rockwell" panose="02060603020205020403" pitchFamily="18" charset="0"/>
              </a:rPr>
              <a:t>Give AT LEAST two weeks’ notice</a:t>
            </a:r>
          </a:p>
          <a:p>
            <a:pPr marL="0" indent="0">
              <a:lnSpc>
                <a:spcPct val="100000"/>
              </a:lnSpc>
              <a:buNone/>
            </a:pPr>
            <a:r>
              <a:rPr lang="en-US" sz="1800" dirty="0">
                <a:latin typeface="Rockwell" panose="02060603020205020403" pitchFamily="18" charset="0"/>
              </a:rPr>
              <a:t>Complete the </a:t>
            </a:r>
            <a:r>
              <a:rPr lang="en-US" sz="1800" dirty="0">
                <a:latin typeface="Rockwell" panose="02060603020205020403" pitchFamily="18" charset="0"/>
                <a:hlinkClick r:id="rId2"/>
              </a:rPr>
              <a:t>Academic Profile </a:t>
            </a:r>
            <a:r>
              <a:rPr lang="en-US" sz="1800" dirty="0">
                <a:latin typeface="Rockwell" panose="02060603020205020403" pitchFamily="18" charset="0"/>
              </a:rPr>
              <a:t>(available in Student Services</a:t>
            </a:r>
          </a:p>
          <a:p>
            <a:pPr marL="0" indent="0">
              <a:lnSpc>
                <a:spcPct val="100000"/>
              </a:lnSpc>
              <a:buNone/>
            </a:pPr>
            <a:r>
              <a:rPr lang="en-US" sz="1800" dirty="0">
                <a:latin typeface="Rockwell" panose="02060603020205020403" pitchFamily="18" charset="0"/>
              </a:rPr>
              <a:t>Invite your recommender(s) through the Common Application</a:t>
            </a:r>
          </a:p>
          <a:p>
            <a:pPr lvl="1">
              <a:lnSpc>
                <a:spcPct val="100000"/>
              </a:lnSpc>
              <a:buFont typeface="Wingdings" panose="05000000000000000000" pitchFamily="2" charset="2"/>
              <a:buChar char="ü"/>
            </a:pPr>
            <a:r>
              <a:rPr lang="en-US" sz="1800" dirty="0">
                <a:latin typeface="Rockwell" panose="02060603020205020403" pitchFamily="18" charset="0"/>
              </a:rPr>
              <a:t>My Colleges &gt; Recommenders &amp; FERPA</a:t>
            </a:r>
          </a:p>
        </p:txBody>
      </p:sp>
      <p:pic>
        <p:nvPicPr>
          <p:cNvPr id="3074" name="Picture 2" descr="Teacher Recommendation Etiquette — DC College Counseling">
            <a:extLst>
              <a:ext uri="{FF2B5EF4-FFF2-40B4-BE49-F238E27FC236}">
                <a16:creationId xmlns:a16="http://schemas.microsoft.com/office/drawing/2014/main" id="{823B6114-DBD8-0C64-9DDC-342CE84D8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84" r="9844"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1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78EB4-32D9-E4D2-570F-52373623CDC8}"/>
              </a:ext>
            </a:extLst>
          </p:cNvPr>
          <p:cNvSpPr>
            <a:spLocks noGrp="1"/>
          </p:cNvSpPr>
          <p:nvPr>
            <p:ph type="title"/>
          </p:nvPr>
        </p:nvSpPr>
        <p:spPr>
          <a:xfrm>
            <a:off x="630936" y="639520"/>
            <a:ext cx="3429000" cy="1719072"/>
          </a:xfrm>
        </p:spPr>
        <p:txBody>
          <a:bodyPr anchor="b">
            <a:noAutofit/>
          </a:bodyPr>
          <a:lstStyle/>
          <a:p>
            <a:pPr>
              <a:lnSpc>
                <a:spcPct val="90000"/>
              </a:lnSpc>
            </a:pPr>
            <a:r>
              <a:rPr lang="en-US" sz="4400" dirty="0">
                <a:latin typeface="Rockwell" panose="02060603020205020403" pitchFamily="18" charset="0"/>
              </a:rPr>
              <a:t>The Common Application</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2CC6DB"/>
          </a:solidFill>
          <a:ln w="38100" cap="rnd">
            <a:solidFill>
              <a:srgbClr val="2CC6D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DB8971-2E5A-6822-8E03-824BD55800B9}"/>
              </a:ext>
            </a:extLst>
          </p:cNvPr>
          <p:cNvSpPr>
            <a:spLocks noGrp="1"/>
          </p:cNvSpPr>
          <p:nvPr>
            <p:ph idx="1"/>
          </p:nvPr>
        </p:nvSpPr>
        <p:spPr>
          <a:xfrm>
            <a:off x="630936" y="2807208"/>
            <a:ext cx="3429000" cy="3410712"/>
          </a:xfrm>
        </p:spPr>
        <p:txBody>
          <a:bodyPr anchor="t">
            <a:normAutofit fontScale="92500"/>
          </a:bodyPr>
          <a:lstStyle/>
          <a:p>
            <a:pPr>
              <a:buFont typeface="Wingdings" panose="05000000000000000000" pitchFamily="2" charset="2"/>
              <a:buChar char="ü"/>
            </a:pPr>
            <a:r>
              <a:rPr lang="en-US" sz="2400" dirty="0">
                <a:latin typeface="Rockwell" panose="02060603020205020403" pitchFamily="18" charset="0"/>
              </a:rPr>
              <a:t>Use if applying to two or more </a:t>
            </a:r>
            <a:r>
              <a:rPr lang="en-US" sz="2400" dirty="0">
                <a:latin typeface="Rockwell" panose="02060603020205020403" pitchFamily="18" charset="0"/>
                <a:hlinkClick r:id="rId2"/>
              </a:rPr>
              <a:t>Common Application </a:t>
            </a:r>
            <a:r>
              <a:rPr lang="en-US" sz="2400" dirty="0">
                <a:latin typeface="Rockwell" panose="02060603020205020403" pitchFamily="18" charset="0"/>
              </a:rPr>
              <a:t>colleges</a:t>
            </a:r>
          </a:p>
          <a:p>
            <a:pPr>
              <a:buFont typeface="Wingdings" panose="05000000000000000000" pitchFamily="2" charset="2"/>
              <a:buChar char="ü"/>
            </a:pPr>
            <a:r>
              <a:rPr lang="en-US" sz="2400" dirty="0">
                <a:latin typeface="Rockwell" panose="02060603020205020403" pitchFamily="18" charset="0"/>
              </a:rPr>
              <a:t>Additional requirements for each college</a:t>
            </a:r>
          </a:p>
          <a:p>
            <a:pPr>
              <a:buFont typeface="Wingdings" panose="05000000000000000000" pitchFamily="2" charset="2"/>
              <a:buChar char="ü"/>
            </a:pPr>
            <a:r>
              <a:rPr lang="en-US" sz="2400" dirty="0">
                <a:latin typeface="Rockwell" panose="02060603020205020403" pitchFamily="18" charset="0"/>
              </a:rPr>
              <a:t>Submit individually to each college</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1E57F99C-C915-9342-9B22-1BB2A1B8DD5F}"/>
              </a:ext>
            </a:extLst>
          </p:cNvPr>
          <p:cNvPicPr>
            <a:picLocks noChangeAspect="1"/>
          </p:cNvPicPr>
          <p:nvPr/>
        </p:nvPicPr>
        <p:blipFill>
          <a:blip r:embed="rId5"/>
          <a:stretch>
            <a:fillRect/>
          </a:stretch>
        </p:blipFill>
        <p:spPr>
          <a:xfrm>
            <a:off x="4654296" y="1133513"/>
            <a:ext cx="6903720" cy="4590973"/>
          </a:xfrm>
          <a:prstGeom prst="rect">
            <a:avLst/>
          </a:prstGeom>
        </p:spPr>
      </p:pic>
    </p:spTree>
    <p:extLst>
      <p:ext uri="{BB962C8B-B14F-4D97-AF65-F5344CB8AC3E}">
        <p14:creationId xmlns:p14="http://schemas.microsoft.com/office/powerpoint/2010/main" val="66661627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375</TotalTime>
  <Words>1061</Words>
  <Application>Microsoft Office PowerPoint</Application>
  <PresentationFormat>Widescreen</PresentationFormat>
  <Paragraphs>166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SketchyVTI</vt:lpstr>
      <vt:lpstr>Applying to College  Class of 2025 </vt:lpstr>
      <vt:lpstr>Agenda</vt:lpstr>
      <vt:lpstr>Creating a College List</vt:lpstr>
      <vt:lpstr>Terminology</vt:lpstr>
      <vt:lpstr>College Application Process At FCHS</vt:lpstr>
      <vt:lpstr>Senior Meeting</vt:lpstr>
      <vt:lpstr>Ordering Official Transcripts</vt:lpstr>
      <vt:lpstr>Letters of Recommendation</vt:lpstr>
      <vt:lpstr>The Common Application</vt:lpstr>
      <vt:lpstr>The Common Application Dashboard</vt:lpstr>
      <vt:lpstr>Application Requirements</vt:lpstr>
      <vt:lpstr>Common Application: Education Section</vt:lpstr>
      <vt:lpstr>Common Application: Counselor Information</vt:lpstr>
      <vt:lpstr>Reporting Test Scores</vt:lpstr>
      <vt:lpstr>Personal Essay &amp; Writing Supplements</vt:lpstr>
      <vt:lpstr>Poudre School District COSI Support</vt:lpstr>
      <vt:lpstr>Extracurricular Activities</vt:lpstr>
      <vt:lpstr>Financial Aid Opportunities</vt:lpstr>
      <vt:lpstr>FAFSA Timeline</vt:lpstr>
      <vt:lpstr>FAFSA Continued.</vt:lpstr>
      <vt:lpstr>Additional Financial Aid Tools</vt:lpstr>
      <vt:lpstr>ASCENT &amp; TREP District Programs</vt:lpstr>
      <vt:lpstr>Fort Collins High School Senior Timeline</vt:lpstr>
      <vt:lpstr>Quarter Two </vt:lpstr>
      <vt:lpstr>Other Items</vt:lpstr>
      <vt:lpstr>Senior Year Factors: It Still Counts!</vt:lpstr>
      <vt:lpstr>Contact Information</vt:lpstr>
    </vt:vector>
  </TitlesOfParts>
  <Company>Poudre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Fedor, Brett - FCH</dc:creator>
  <cp:lastModifiedBy>Kostra, Nicole - FCH</cp:lastModifiedBy>
  <cp:revision>6</cp:revision>
  <dcterms:created xsi:type="dcterms:W3CDTF">2024-09-10T19:58:17Z</dcterms:created>
  <dcterms:modified xsi:type="dcterms:W3CDTF">2024-10-14T16:28:24Z</dcterms:modified>
</cp:coreProperties>
</file>