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5" r:id="rId1"/>
  </p:sldMasterIdLst>
  <p:notesMasterIdLst>
    <p:notesMasterId r:id="rId30"/>
  </p:notesMasterIdLst>
  <p:sldIdLst>
    <p:sldId id="256" r:id="rId2"/>
    <p:sldId id="257" r:id="rId3"/>
    <p:sldId id="284" r:id="rId4"/>
    <p:sldId id="275" r:id="rId5"/>
    <p:sldId id="271" r:id="rId6"/>
    <p:sldId id="261" r:id="rId7"/>
    <p:sldId id="263" r:id="rId8"/>
    <p:sldId id="264" r:id="rId9"/>
    <p:sldId id="265" r:id="rId10"/>
    <p:sldId id="258" r:id="rId11"/>
    <p:sldId id="259" r:id="rId12"/>
    <p:sldId id="278" r:id="rId13"/>
    <p:sldId id="260" r:id="rId14"/>
    <p:sldId id="276" r:id="rId15"/>
    <p:sldId id="272" r:id="rId16"/>
    <p:sldId id="267" r:id="rId17"/>
    <p:sldId id="273" r:id="rId18"/>
    <p:sldId id="266" r:id="rId19"/>
    <p:sldId id="281" r:id="rId20"/>
    <p:sldId id="268" r:id="rId21"/>
    <p:sldId id="282" r:id="rId22"/>
    <p:sldId id="262" r:id="rId23"/>
    <p:sldId id="279" r:id="rId24"/>
    <p:sldId id="283" r:id="rId25"/>
    <p:sldId id="270" r:id="rId26"/>
    <p:sldId id="274" r:id="rId27"/>
    <p:sldId id="277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D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cccs.edu/new-students/explore-programs/zero-cost-training-programs/care-forward-colorado/" TargetMode="External"/><Relationship Id="rId1" Type="http://schemas.openxmlformats.org/officeDocument/2006/relationships/hyperlink" Target="https://cccs.edu/new-students/explore-programs/zero-cost-training-programs/career-advance-colorado/" TargetMode="Externa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ttps://cccs.edu/new-students/explore-programs/zero-cost-training-programs/career-advance-colorado/" TargetMode="External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hyperlink" Target="https://cccs.edu/new-students/explore-programs/zero-cost-training-programs/care-forward-colorado/" TargetMode="Externa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99C2C6-AC20-408C-8391-9F4E61DD8C33}" type="doc">
      <dgm:prSet loTypeId="urn:microsoft.com/office/officeart/2008/layout/LinedList" loCatId="list" qsTypeId="urn:microsoft.com/office/officeart/2005/8/quickstyle/simple5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35851B56-429C-43C3-B8A2-A08607D6196B}">
      <dgm:prSet/>
      <dgm:spPr/>
      <dgm:t>
        <a:bodyPr/>
        <a:lstStyle/>
        <a:p>
          <a:r>
            <a:rPr lang="en-US" dirty="0"/>
            <a:t>Creating a balanced list</a:t>
          </a:r>
        </a:p>
      </dgm:t>
    </dgm:pt>
    <dgm:pt modelId="{22E8961F-CFB3-4A20-B975-341782D39F7E}" type="parTrans" cxnId="{3DF4B96F-121F-4BCB-8B85-712E4D8C6143}">
      <dgm:prSet/>
      <dgm:spPr/>
      <dgm:t>
        <a:bodyPr/>
        <a:lstStyle/>
        <a:p>
          <a:endParaRPr lang="en-US"/>
        </a:p>
      </dgm:t>
    </dgm:pt>
    <dgm:pt modelId="{2D1BCAA5-918E-4E11-8CB9-326BAA18EF76}" type="sibTrans" cxnId="{3DF4B96F-121F-4BCB-8B85-712E4D8C6143}">
      <dgm:prSet/>
      <dgm:spPr/>
      <dgm:t>
        <a:bodyPr/>
        <a:lstStyle/>
        <a:p>
          <a:endParaRPr lang="en-US"/>
        </a:p>
      </dgm:t>
    </dgm:pt>
    <dgm:pt modelId="{40659BB8-4850-48EC-9141-51ABB4699FDF}">
      <dgm:prSet/>
      <dgm:spPr/>
      <dgm:t>
        <a:bodyPr/>
        <a:lstStyle/>
        <a:p>
          <a:r>
            <a:rPr lang="en-US" dirty="0"/>
            <a:t>The process at FCHS </a:t>
          </a:r>
        </a:p>
      </dgm:t>
    </dgm:pt>
    <dgm:pt modelId="{A12FF600-B6D1-4449-840D-6EB29EBF375C}" type="parTrans" cxnId="{7B85FB4A-9471-49E5-B7AB-0F621F505824}">
      <dgm:prSet/>
      <dgm:spPr/>
      <dgm:t>
        <a:bodyPr/>
        <a:lstStyle/>
        <a:p>
          <a:endParaRPr lang="en-US"/>
        </a:p>
      </dgm:t>
    </dgm:pt>
    <dgm:pt modelId="{92ADBD2E-BF8F-49FC-823B-E159E6F065F9}" type="sibTrans" cxnId="{7B85FB4A-9471-49E5-B7AB-0F621F505824}">
      <dgm:prSet/>
      <dgm:spPr/>
      <dgm:t>
        <a:bodyPr/>
        <a:lstStyle/>
        <a:p>
          <a:endParaRPr lang="en-US"/>
        </a:p>
      </dgm:t>
    </dgm:pt>
    <dgm:pt modelId="{B606096B-7B04-446E-AF39-CE22B67F1683}">
      <dgm:prSet/>
      <dgm:spPr/>
      <dgm:t>
        <a:bodyPr/>
        <a:lstStyle/>
        <a:p>
          <a:r>
            <a:rPr lang="en-US" dirty="0"/>
            <a:t>The Common Application</a:t>
          </a:r>
        </a:p>
      </dgm:t>
    </dgm:pt>
    <dgm:pt modelId="{B99CA74E-5F52-419C-AF67-070184F75B1E}" type="parTrans" cxnId="{FABF41FD-3E92-4BD2-B9DA-1B6624ADC4CB}">
      <dgm:prSet/>
      <dgm:spPr/>
      <dgm:t>
        <a:bodyPr/>
        <a:lstStyle/>
        <a:p>
          <a:endParaRPr lang="en-US"/>
        </a:p>
      </dgm:t>
    </dgm:pt>
    <dgm:pt modelId="{8642D359-45E2-414B-BC29-B03FD8E99909}" type="sibTrans" cxnId="{FABF41FD-3E92-4BD2-B9DA-1B6624ADC4CB}">
      <dgm:prSet/>
      <dgm:spPr/>
      <dgm:t>
        <a:bodyPr/>
        <a:lstStyle/>
        <a:p>
          <a:endParaRPr lang="en-US"/>
        </a:p>
      </dgm:t>
    </dgm:pt>
    <dgm:pt modelId="{774E128D-52A9-4530-B136-CBC8F029FBD5}">
      <dgm:prSet/>
      <dgm:spPr/>
      <dgm:t>
        <a:bodyPr/>
        <a:lstStyle/>
        <a:p>
          <a:r>
            <a:rPr lang="en-US" dirty="0"/>
            <a:t>Components of an application </a:t>
          </a:r>
        </a:p>
      </dgm:t>
    </dgm:pt>
    <dgm:pt modelId="{37B40F71-7A69-4B61-820B-F829D88E2454}" type="parTrans" cxnId="{73167A19-9E67-4F21-908A-92D8A3238F97}">
      <dgm:prSet/>
      <dgm:spPr/>
      <dgm:t>
        <a:bodyPr/>
        <a:lstStyle/>
        <a:p>
          <a:endParaRPr lang="en-US"/>
        </a:p>
      </dgm:t>
    </dgm:pt>
    <dgm:pt modelId="{9337DA84-43ED-4D34-8D19-7AC691FF8C24}" type="sibTrans" cxnId="{73167A19-9E67-4F21-908A-92D8A3238F97}">
      <dgm:prSet/>
      <dgm:spPr/>
      <dgm:t>
        <a:bodyPr/>
        <a:lstStyle/>
        <a:p>
          <a:endParaRPr lang="en-US"/>
        </a:p>
      </dgm:t>
    </dgm:pt>
    <dgm:pt modelId="{9921A38B-4E19-4A81-94DC-52F7827C28B5}">
      <dgm:prSet/>
      <dgm:spPr/>
      <dgm:t>
        <a:bodyPr/>
        <a:lstStyle/>
        <a:p>
          <a:r>
            <a:rPr lang="en-US" dirty="0"/>
            <a:t>Financial Aid</a:t>
          </a:r>
        </a:p>
      </dgm:t>
    </dgm:pt>
    <dgm:pt modelId="{B1EDA42D-8040-44D2-84D6-481ABDB95ED6}" type="parTrans" cxnId="{06F8934F-C224-4549-BB73-6A12609F06E9}">
      <dgm:prSet/>
      <dgm:spPr/>
      <dgm:t>
        <a:bodyPr/>
        <a:lstStyle/>
        <a:p>
          <a:endParaRPr lang="en-US"/>
        </a:p>
      </dgm:t>
    </dgm:pt>
    <dgm:pt modelId="{5241FD91-023F-4F13-8E1D-2BEFF2CD461D}" type="sibTrans" cxnId="{06F8934F-C224-4549-BB73-6A12609F06E9}">
      <dgm:prSet/>
      <dgm:spPr/>
      <dgm:t>
        <a:bodyPr/>
        <a:lstStyle/>
        <a:p>
          <a:endParaRPr lang="en-US"/>
        </a:p>
      </dgm:t>
    </dgm:pt>
    <dgm:pt modelId="{333C05D7-9F67-4527-AEE5-CF4CD0998D29}">
      <dgm:prSet/>
      <dgm:spPr/>
      <dgm:t>
        <a:bodyPr/>
        <a:lstStyle/>
        <a:p>
          <a:r>
            <a:rPr lang="en-US" dirty="0"/>
            <a:t>Timeline </a:t>
          </a:r>
        </a:p>
      </dgm:t>
    </dgm:pt>
    <dgm:pt modelId="{0AAEAD6A-D1FF-4E65-B9BE-526E2FD1C3F7}" type="parTrans" cxnId="{028C2692-D53F-4AF3-A50E-F184D329457C}">
      <dgm:prSet/>
      <dgm:spPr/>
      <dgm:t>
        <a:bodyPr/>
        <a:lstStyle/>
        <a:p>
          <a:endParaRPr lang="en-US"/>
        </a:p>
      </dgm:t>
    </dgm:pt>
    <dgm:pt modelId="{96FDAA65-FE12-4799-B0FD-F25F553F3957}" type="sibTrans" cxnId="{028C2692-D53F-4AF3-A50E-F184D329457C}">
      <dgm:prSet/>
      <dgm:spPr/>
      <dgm:t>
        <a:bodyPr/>
        <a:lstStyle/>
        <a:p>
          <a:endParaRPr lang="en-US"/>
        </a:p>
      </dgm:t>
    </dgm:pt>
    <dgm:pt modelId="{04C07E74-3245-41C8-8064-6AE18A4FF5B4}">
      <dgm:prSet/>
      <dgm:spPr/>
      <dgm:t>
        <a:bodyPr/>
        <a:lstStyle/>
        <a:p>
          <a:r>
            <a:rPr lang="en-US" dirty="0"/>
            <a:t>College Visits</a:t>
          </a:r>
        </a:p>
      </dgm:t>
    </dgm:pt>
    <dgm:pt modelId="{9AAC3F14-F099-4E2D-BE45-D64FBB989213}" type="parTrans" cxnId="{E45DF809-D615-4D46-9B28-105277C448F3}">
      <dgm:prSet/>
      <dgm:spPr/>
      <dgm:t>
        <a:bodyPr/>
        <a:lstStyle/>
        <a:p>
          <a:endParaRPr lang="en-US"/>
        </a:p>
      </dgm:t>
    </dgm:pt>
    <dgm:pt modelId="{2D14F047-5081-4A01-920E-CED5D0D9E64A}" type="sibTrans" cxnId="{E45DF809-D615-4D46-9B28-105277C448F3}">
      <dgm:prSet/>
      <dgm:spPr/>
      <dgm:t>
        <a:bodyPr/>
        <a:lstStyle/>
        <a:p>
          <a:endParaRPr lang="en-US"/>
        </a:p>
      </dgm:t>
    </dgm:pt>
    <dgm:pt modelId="{0940876E-B955-4966-BD26-0595323DDB3E}">
      <dgm:prSet/>
      <dgm:spPr/>
      <dgm:t>
        <a:bodyPr/>
        <a:lstStyle/>
        <a:p>
          <a:r>
            <a:rPr lang="en-US" dirty="0"/>
            <a:t>ASCENT</a:t>
          </a:r>
          <a:r>
            <a:rPr lang="en-US" dirty="0">
              <a:latin typeface="Century Gothic" panose="020B0502020202020204"/>
            </a:rPr>
            <a:t>/TREP</a:t>
          </a:r>
          <a:endParaRPr lang="en-US" dirty="0"/>
        </a:p>
      </dgm:t>
    </dgm:pt>
    <dgm:pt modelId="{C27766AB-DD3B-49D9-BAB8-B743ABA4847B}" type="parTrans" cxnId="{BBDF71DE-C37E-4146-BB9F-BF91218B3C8B}">
      <dgm:prSet/>
      <dgm:spPr/>
      <dgm:t>
        <a:bodyPr/>
        <a:lstStyle/>
        <a:p>
          <a:endParaRPr lang="en-US"/>
        </a:p>
      </dgm:t>
    </dgm:pt>
    <dgm:pt modelId="{43E964D7-5FC1-40FC-9193-D87602B51CAD}" type="sibTrans" cxnId="{BBDF71DE-C37E-4146-BB9F-BF91218B3C8B}">
      <dgm:prSet/>
      <dgm:spPr/>
      <dgm:t>
        <a:bodyPr/>
        <a:lstStyle/>
        <a:p>
          <a:endParaRPr lang="en-US"/>
        </a:p>
      </dgm:t>
    </dgm:pt>
    <dgm:pt modelId="{FAC3B4AC-6E67-46F5-BF78-FE6A47238DC1}">
      <dgm:prSet phldr="0"/>
      <dgm:spPr/>
      <dgm:t>
        <a:bodyPr/>
        <a:lstStyle/>
        <a:p>
          <a:pPr rtl="0"/>
          <a:r>
            <a:rPr lang="en-US" dirty="0">
              <a:latin typeface="Century Gothic" panose="020B0502020202020204"/>
            </a:rPr>
            <a:t>Other Items</a:t>
          </a:r>
          <a:endParaRPr lang="en-US" dirty="0"/>
        </a:p>
      </dgm:t>
    </dgm:pt>
    <dgm:pt modelId="{C83040A9-09F1-4C8F-89F7-8DC61B60E230}" type="parTrans" cxnId="{F0426AD6-E58D-4B58-B20D-48AFE5CC362A}">
      <dgm:prSet/>
      <dgm:spPr/>
      <dgm:t>
        <a:bodyPr/>
        <a:lstStyle/>
        <a:p>
          <a:endParaRPr lang="en-US"/>
        </a:p>
      </dgm:t>
    </dgm:pt>
    <dgm:pt modelId="{30AA318E-737C-49EF-999A-436A9B4BDCED}" type="sibTrans" cxnId="{F0426AD6-E58D-4B58-B20D-48AFE5CC362A}">
      <dgm:prSet/>
      <dgm:spPr/>
      <dgm:t>
        <a:bodyPr/>
        <a:lstStyle/>
        <a:p>
          <a:endParaRPr lang="en-US"/>
        </a:p>
      </dgm:t>
    </dgm:pt>
    <dgm:pt modelId="{53A0212D-D41A-4A61-9A60-A3AA498D71AB}" type="pres">
      <dgm:prSet presAssocID="{8799C2C6-AC20-408C-8391-9F4E61DD8C33}" presName="vert0" presStyleCnt="0">
        <dgm:presLayoutVars>
          <dgm:dir/>
          <dgm:animOne val="branch"/>
          <dgm:animLvl val="lvl"/>
        </dgm:presLayoutVars>
      </dgm:prSet>
      <dgm:spPr/>
    </dgm:pt>
    <dgm:pt modelId="{9611E24E-91B9-45B2-96F7-87152566E38F}" type="pres">
      <dgm:prSet presAssocID="{35851B56-429C-43C3-B8A2-A08607D6196B}" presName="thickLine" presStyleLbl="alignNode1" presStyleIdx="0" presStyleCnt="9"/>
      <dgm:spPr/>
    </dgm:pt>
    <dgm:pt modelId="{15D6F29A-9B79-47C0-863A-5555BFFCBDA2}" type="pres">
      <dgm:prSet presAssocID="{35851B56-429C-43C3-B8A2-A08607D6196B}" presName="horz1" presStyleCnt="0"/>
      <dgm:spPr/>
    </dgm:pt>
    <dgm:pt modelId="{47F77AC9-2689-46E5-A971-2E36F626FDB5}" type="pres">
      <dgm:prSet presAssocID="{35851B56-429C-43C3-B8A2-A08607D6196B}" presName="tx1" presStyleLbl="revTx" presStyleIdx="0" presStyleCnt="9"/>
      <dgm:spPr/>
    </dgm:pt>
    <dgm:pt modelId="{AE075718-3E68-4D96-A1DA-28E5C7CA8ED8}" type="pres">
      <dgm:prSet presAssocID="{35851B56-429C-43C3-B8A2-A08607D6196B}" presName="vert1" presStyleCnt="0"/>
      <dgm:spPr/>
    </dgm:pt>
    <dgm:pt modelId="{5EC2A121-21BB-4535-A7E9-9CD228DEAD43}" type="pres">
      <dgm:prSet presAssocID="{40659BB8-4850-48EC-9141-51ABB4699FDF}" presName="thickLine" presStyleLbl="alignNode1" presStyleIdx="1" presStyleCnt="9"/>
      <dgm:spPr/>
    </dgm:pt>
    <dgm:pt modelId="{05E68F2F-2844-4E51-BABF-D14FC8B53C14}" type="pres">
      <dgm:prSet presAssocID="{40659BB8-4850-48EC-9141-51ABB4699FDF}" presName="horz1" presStyleCnt="0"/>
      <dgm:spPr/>
    </dgm:pt>
    <dgm:pt modelId="{1D56216F-1531-455B-961B-5EB243A95ED8}" type="pres">
      <dgm:prSet presAssocID="{40659BB8-4850-48EC-9141-51ABB4699FDF}" presName="tx1" presStyleLbl="revTx" presStyleIdx="1" presStyleCnt="9"/>
      <dgm:spPr/>
    </dgm:pt>
    <dgm:pt modelId="{550339AD-3675-46E3-8F7D-67FB501C2669}" type="pres">
      <dgm:prSet presAssocID="{40659BB8-4850-48EC-9141-51ABB4699FDF}" presName="vert1" presStyleCnt="0"/>
      <dgm:spPr/>
    </dgm:pt>
    <dgm:pt modelId="{BCD99040-17CF-461D-96DA-4CA2175C939D}" type="pres">
      <dgm:prSet presAssocID="{B606096B-7B04-446E-AF39-CE22B67F1683}" presName="thickLine" presStyleLbl="alignNode1" presStyleIdx="2" presStyleCnt="9"/>
      <dgm:spPr/>
    </dgm:pt>
    <dgm:pt modelId="{9F45B3AC-940A-4EE8-A652-AA85BEEF845B}" type="pres">
      <dgm:prSet presAssocID="{B606096B-7B04-446E-AF39-CE22B67F1683}" presName="horz1" presStyleCnt="0"/>
      <dgm:spPr/>
    </dgm:pt>
    <dgm:pt modelId="{DCF31C69-3C25-4BE5-9BB2-D158B0786C38}" type="pres">
      <dgm:prSet presAssocID="{B606096B-7B04-446E-AF39-CE22B67F1683}" presName="tx1" presStyleLbl="revTx" presStyleIdx="2" presStyleCnt="9"/>
      <dgm:spPr/>
    </dgm:pt>
    <dgm:pt modelId="{C0E91D13-739D-47BC-8E8E-403315C1A682}" type="pres">
      <dgm:prSet presAssocID="{B606096B-7B04-446E-AF39-CE22B67F1683}" presName="vert1" presStyleCnt="0"/>
      <dgm:spPr/>
    </dgm:pt>
    <dgm:pt modelId="{D0F0909B-DCCF-4593-8F12-14E2A7D7E28D}" type="pres">
      <dgm:prSet presAssocID="{774E128D-52A9-4530-B136-CBC8F029FBD5}" presName="thickLine" presStyleLbl="alignNode1" presStyleIdx="3" presStyleCnt="9"/>
      <dgm:spPr/>
    </dgm:pt>
    <dgm:pt modelId="{7271D87D-3119-4D53-84CB-38538593AB9A}" type="pres">
      <dgm:prSet presAssocID="{774E128D-52A9-4530-B136-CBC8F029FBD5}" presName="horz1" presStyleCnt="0"/>
      <dgm:spPr/>
    </dgm:pt>
    <dgm:pt modelId="{1464663A-9E27-4E4E-9D53-81BFE682DBF2}" type="pres">
      <dgm:prSet presAssocID="{774E128D-52A9-4530-B136-CBC8F029FBD5}" presName="tx1" presStyleLbl="revTx" presStyleIdx="3" presStyleCnt="9"/>
      <dgm:spPr/>
    </dgm:pt>
    <dgm:pt modelId="{8E93AED2-809E-419B-98F3-1DD7DA21AD9E}" type="pres">
      <dgm:prSet presAssocID="{774E128D-52A9-4530-B136-CBC8F029FBD5}" presName="vert1" presStyleCnt="0"/>
      <dgm:spPr/>
    </dgm:pt>
    <dgm:pt modelId="{90C6ECBE-B239-4D1F-9F02-1B30302AF61A}" type="pres">
      <dgm:prSet presAssocID="{9921A38B-4E19-4A81-94DC-52F7827C28B5}" presName="thickLine" presStyleLbl="alignNode1" presStyleIdx="4" presStyleCnt="9"/>
      <dgm:spPr/>
    </dgm:pt>
    <dgm:pt modelId="{D59E08FD-5BCA-49D4-B761-5D3C845403D2}" type="pres">
      <dgm:prSet presAssocID="{9921A38B-4E19-4A81-94DC-52F7827C28B5}" presName="horz1" presStyleCnt="0"/>
      <dgm:spPr/>
    </dgm:pt>
    <dgm:pt modelId="{2ED4DC88-09E5-4CD7-8BC9-F1113237C20B}" type="pres">
      <dgm:prSet presAssocID="{9921A38B-4E19-4A81-94DC-52F7827C28B5}" presName="tx1" presStyleLbl="revTx" presStyleIdx="4" presStyleCnt="9"/>
      <dgm:spPr/>
    </dgm:pt>
    <dgm:pt modelId="{F64E9FB4-9949-450C-BA59-BDAF313A0B07}" type="pres">
      <dgm:prSet presAssocID="{9921A38B-4E19-4A81-94DC-52F7827C28B5}" presName="vert1" presStyleCnt="0"/>
      <dgm:spPr/>
    </dgm:pt>
    <dgm:pt modelId="{4710C672-9C5C-4D76-B7E9-3D73075736BE}" type="pres">
      <dgm:prSet presAssocID="{333C05D7-9F67-4527-AEE5-CF4CD0998D29}" presName="thickLine" presStyleLbl="alignNode1" presStyleIdx="5" presStyleCnt="9"/>
      <dgm:spPr/>
    </dgm:pt>
    <dgm:pt modelId="{907CF649-838A-47A2-ABB8-DCF118664530}" type="pres">
      <dgm:prSet presAssocID="{333C05D7-9F67-4527-AEE5-CF4CD0998D29}" presName="horz1" presStyleCnt="0"/>
      <dgm:spPr/>
    </dgm:pt>
    <dgm:pt modelId="{C3B4BD94-D7F2-4107-B175-722D51C7F4EB}" type="pres">
      <dgm:prSet presAssocID="{333C05D7-9F67-4527-AEE5-CF4CD0998D29}" presName="tx1" presStyleLbl="revTx" presStyleIdx="5" presStyleCnt="9"/>
      <dgm:spPr/>
    </dgm:pt>
    <dgm:pt modelId="{791E918D-107C-4540-B0D7-F0241231806D}" type="pres">
      <dgm:prSet presAssocID="{333C05D7-9F67-4527-AEE5-CF4CD0998D29}" presName="vert1" presStyleCnt="0"/>
      <dgm:spPr/>
    </dgm:pt>
    <dgm:pt modelId="{1804D153-1BF6-45A5-B356-5208581FDED8}" type="pres">
      <dgm:prSet presAssocID="{04C07E74-3245-41C8-8064-6AE18A4FF5B4}" presName="thickLine" presStyleLbl="alignNode1" presStyleIdx="6" presStyleCnt="9"/>
      <dgm:spPr/>
    </dgm:pt>
    <dgm:pt modelId="{DCF12695-36EE-470E-A9A7-CCC16B4AB70D}" type="pres">
      <dgm:prSet presAssocID="{04C07E74-3245-41C8-8064-6AE18A4FF5B4}" presName="horz1" presStyleCnt="0"/>
      <dgm:spPr/>
    </dgm:pt>
    <dgm:pt modelId="{33581413-7ED2-4DEE-B374-42A69FEFFBBD}" type="pres">
      <dgm:prSet presAssocID="{04C07E74-3245-41C8-8064-6AE18A4FF5B4}" presName="tx1" presStyleLbl="revTx" presStyleIdx="6" presStyleCnt="9"/>
      <dgm:spPr/>
    </dgm:pt>
    <dgm:pt modelId="{096837D3-D926-4917-9CEB-50049274E747}" type="pres">
      <dgm:prSet presAssocID="{04C07E74-3245-41C8-8064-6AE18A4FF5B4}" presName="vert1" presStyleCnt="0"/>
      <dgm:spPr/>
    </dgm:pt>
    <dgm:pt modelId="{2B760E50-27F5-4F83-8ED3-9C59021F12D9}" type="pres">
      <dgm:prSet presAssocID="{0940876E-B955-4966-BD26-0595323DDB3E}" presName="thickLine" presStyleLbl="alignNode1" presStyleIdx="7" presStyleCnt="9"/>
      <dgm:spPr/>
    </dgm:pt>
    <dgm:pt modelId="{EBB98166-AB58-4DBB-A9D7-524BE3375B3B}" type="pres">
      <dgm:prSet presAssocID="{0940876E-B955-4966-BD26-0595323DDB3E}" presName="horz1" presStyleCnt="0"/>
      <dgm:spPr/>
    </dgm:pt>
    <dgm:pt modelId="{5E2F1476-D20F-46BE-9474-3171D6E71EA2}" type="pres">
      <dgm:prSet presAssocID="{0940876E-B955-4966-BD26-0595323DDB3E}" presName="tx1" presStyleLbl="revTx" presStyleIdx="7" presStyleCnt="9"/>
      <dgm:spPr/>
    </dgm:pt>
    <dgm:pt modelId="{57D5B864-13B4-4BE8-A934-2A3A2EB5534F}" type="pres">
      <dgm:prSet presAssocID="{0940876E-B955-4966-BD26-0595323DDB3E}" presName="vert1" presStyleCnt="0"/>
      <dgm:spPr/>
    </dgm:pt>
    <dgm:pt modelId="{67441AD7-F195-4203-8A56-714D8B88E90C}" type="pres">
      <dgm:prSet presAssocID="{FAC3B4AC-6E67-46F5-BF78-FE6A47238DC1}" presName="thickLine" presStyleLbl="alignNode1" presStyleIdx="8" presStyleCnt="9"/>
      <dgm:spPr/>
    </dgm:pt>
    <dgm:pt modelId="{8E63C0EB-A7DA-4322-AE6E-1172565C5CAF}" type="pres">
      <dgm:prSet presAssocID="{FAC3B4AC-6E67-46F5-BF78-FE6A47238DC1}" presName="horz1" presStyleCnt="0"/>
      <dgm:spPr/>
    </dgm:pt>
    <dgm:pt modelId="{84BAD585-0EE3-4A64-947A-532774ECE40C}" type="pres">
      <dgm:prSet presAssocID="{FAC3B4AC-6E67-46F5-BF78-FE6A47238DC1}" presName="tx1" presStyleLbl="revTx" presStyleIdx="8" presStyleCnt="9"/>
      <dgm:spPr/>
    </dgm:pt>
    <dgm:pt modelId="{986F0760-B624-490B-BB49-97C29575167C}" type="pres">
      <dgm:prSet presAssocID="{FAC3B4AC-6E67-46F5-BF78-FE6A47238DC1}" presName="vert1" presStyleCnt="0"/>
      <dgm:spPr/>
    </dgm:pt>
  </dgm:ptLst>
  <dgm:cxnLst>
    <dgm:cxn modelId="{44B4BF02-FC96-461B-A039-9808AA32AE34}" type="presOf" srcId="{B606096B-7B04-446E-AF39-CE22B67F1683}" destId="{DCF31C69-3C25-4BE5-9BB2-D158B0786C38}" srcOrd="0" destOrd="0" presId="urn:microsoft.com/office/officeart/2008/layout/LinedList"/>
    <dgm:cxn modelId="{E45DF809-D615-4D46-9B28-105277C448F3}" srcId="{8799C2C6-AC20-408C-8391-9F4E61DD8C33}" destId="{04C07E74-3245-41C8-8064-6AE18A4FF5B4}" srcOrd="6" destOrd="0" parTransId="{9AAC3F14-F099-4E2D-BE45-D64FBB989213}" sibTransId="{2D14F047-5081-4A01-920E-CED5D0D9E64A}"/>
    <dgm:cxn modelId="{E34FD20F-2DB4-4DD5-AC44-30FAD081602B}" type="presOf" srcId="{774E128D-52A9-4530-B136-CBC8F029FBD5}" destId="{1464663A-9E27-4E4E-9D53-81BFE682DBF2}" srcOrd="0" destOrd="0" presId="urn:microsoft.com/office/officeart/2008/layout/LinedList"/>
    <dgm:cxn modelId="{73167A19-9E67-4F21-908A-92D8A3238F97}" srcId="{8799C2C6-AC20-408C-8391-9F4E61DD8C33}" destId="{774E128D-52A9-4530-B136-CBC8F029FBD5}" srcOrd="3" destOrd="0" parTransId="{37B40F71-7A69-4B61-820B-F829D88E2454}" sibTransId="{9337DA84-43ED-4D34-8D19-7AC691FF8C24}"/>
    <dgm:cxn modelId="{D035B01D-87FE-4422-8C63-295F8BADF2C8}" type="presOf" srcId="{35851B56-429C-43C3-B8A2-A08607D6196B}" destId="{47F77AC9-2689-46E5-A971-2E36F626FDB5}" srcOrd="0" destOrd="0" presId="urn:microsoft.com/office/officeart/2008/layout/LinedList"/>
    <dgm:cxn modelId="{5CCC8D2A-2B91-4F6B-9558-03F88E19E1AA}" type="presOf" srcId="{40659BB8-4850-48EC-9141-51ABB4699FDF}" destId="{1D56216F-1531-455B-961B-5EB243A95ED8}" srcOrd="0" destOrd="0" presId="urn:microsoft.com/office/officeart/2008/layout/LinedList"/>
    <dgm:cxn modelId="{7B85FB4A-9471-49E5-B7AB-0F621F505824}" srcId="{8799C2C6-AC20-408C-8391-9F4E61DD8C33}" destId="{40659BB8-4850-48EC-9141-51ABB4699FDF}" srcOrd="1" destOrd="0" parTransId="{A12FF600-B6D1-4449-840D-6EB29EBF375C}" sibTransId="{92ADBD2E-BF8F-49FC-823B-E159E6F065F9}"/>
    <dgm:cxn modelId="{4284C64E-9193-4830-A909-97C7DCAB52B5}" type="presOf" srcId="{04C07E74-3245-41C8-8064-6AE18A4FF5B4}" destId="{33581413-7ED2-4DEE-B374-42A69FEFFBBD}" srcOrd="0" destOrd="0" presId="urn:microsoft.com/office/officeart/2008/layout/LinedList"/>
    <dgm:cxn modelId="{06F8934F-C224-4549-BB73-6A12609F06E9}" srcId="{8799C2C6-AC20-408C-8391-9F4E61DD8C33}" destId="{9921A38B-4E19-4A81-94DC-52F7827C28B5}" srcOrd="4" destOrd="0" parTransId="{B1EDA42D-8040-44D2-84D6-481ABDB95ED6}" sibTransId="{5241FD91-023F-4F13-8E1D-2BEFF2CD461D}"/>
    <dgm:cxn modelId="{3DF4B96F-121F-4BCB-8B85-712E4D8C6143}" srcId="{8799C2C6-AC20-408C-8391-9F4E61DD8C33}" destId="{35851B56-429C-43C3-B8A2-A08607D6196B}" srcOrd="0" destOrd="0" parTransId="{22E8961F-CFB3-4A20-B975-341782D39F7E}" sibTransId="{2D1BCAA5-918E-4E11-8CB9-326BAA18EF76}"/>
    <dgm:cxn modelId="{2ADAF07E-F953-4DB9-AC6B-66B127D5808F}" type="presOf" srcId="{8799C2C6-AC20-408C-8391-9F4E61DD8C33}" destId="{53A0212D-D41A-4A61-9A60-A3AA498D71AB}" srcOrd="0" destOrd="0" presId="urn:microsoft.com/office/officeart/2008/layout/LinedList"/>
    <dgm:cxn modelId="{028C2692-D53F-4AF3-A50E-F184D329457C}" srcId="{8799C2C6-AC20-408C-8391-9F4E61DD8C33}" destId="{333C05D7-9F67-4527-AEE5-CF4CD0998D29}" srcOrd="5" destOrd="0" parTransId="{0AAEAD6A-D1FF-4E65-B9BE-526E2FD1C3F7}" sibTransId="{96FDAA65-FE12-4799-B0FD-F25F553F3957}"/>
    <dgm:cxn modelId="{0FD16895-632C-4EB1-8B8D-4ABFC9594C8D}" type="presOf" srcId="{0940876E-B955-4966-BD26-0595323DDB3E}" destId="{5E2F1476-D20F-46BE-9474-3171D6E71EA2}" srcOrd="0" destOrd="0" presId="urn:microsoft.com/office/officeart/2008/layout/LinedList"/>
    <dgm:cxn modelId="{26BF169D-62C0-45CB-872C-EBC4A2702B09}" type="presOf" srcId="{9921A38B-4E19-4A81-94DC-52F7827C28B5}" destId="{2ED4DC88-09E5-4CD7-8BC9-F1113237C20B}" srcOrd="0" destOrd="0" presId="urn:microsoft.com/office/officeart/2008/layout/LinedList"/>
    <dgm:cxn modelId="{4D7158A0-BB4C-46B0-B46B-51683E1AC7C2}" type="presOf" srcId="{FAC3B4AC-6E67-46F5-BF78-FE6A47238DC1}" destId="{84BAD585-0EE3-4A64-947A-532774ECE40C}" srcOrd="0" destOrd="0" presId="urn:microsoft.com/office/officeart/2008/layout/LinedList"/>
    <dgm:cxn modelId="{83E5D0B3-4800-4CD1-8E3E-6ADDFE87B69B}" type="presOf" srcId="{333C05D7-9F67-4527-AEE5-CF4CD0998D29}" destId="{C3B4BD94-D7F2-4107-B175-722D51C7F4EB}" srcOrd="0" destOrd="0" presId="urn:microsoft.com/office/officeart/2008/layout/LinedList"/>
    <dgm:cxn modelId="{F0426AD6-E58D-4B58-B20D-48AFE5CC362A}" srcId="{8799C2C6-AC20-408C-8391-9F4E61DD8C33}" destId="{FAC3B4AC-6E67-46F5-BF78-FE6A47238DC1}" srcOrd="8" destOrd="0" parTransId="{C83040A9-09F1-4C8F-89F7-8DC61B60E230}" sibTransId="{30AA318E-737C-49EF-999A-436A9B4BDCED}"/>
    <dgm:cxn modelId="{BBDF71DE-C37E-4146-BB9F-BF91218B3C8B}" srcId="{8799C2C6-AC20-408C-8391-9F4E61DD8C33}" destId="{0940876E-B955-4966-BD26-0595323DDB3E}" srcOrd="7" destOrd="0" parTransId="{C27766AB-DD3B-49D9-BAB8-B743ABA4847B}" sibTransId="{43E964D7-5FC1-40FC-9193-D87602B51CAD}"/>
    <dgm:cxn modelId="{FABF41FD-3E92-4BD2-B9DA-1B6624ADC4CB}" srcId="{8799C2C6-AC20-408C-8391-9F4E61DD8C33}" destId="{B606096B-7B04-446E-AF39-CE22B67F1683}" srcOrd="2" destOrd="0" parTransId="{B99CA74E-5F52-419C-AF67-070184F75B1E}" sibTransId="{8642D359-45E2-414B-BC29-B03FD8E99909}"/>
    <dgm:cxn modelId="{7010B37E-A3E1-4B8D-BFCB-941A636200F9}" type="presParOf" srcId="{53A0212D-D41A-4A61-9A60-A3AA498D71AB}" destId="{9611E24E-91B9-45B2-96F7-87152566E38F}" srcOrd="0" destOrd="0" presId="urn:microsoft.com/office/officeart/2008/layout/LinedList"/>
    <dgm:cxn modelId="{9DFEC3B8-A631-42BA-828F-FE6ECB57C375}" type="presParOf" srcId="{53A0212D-D41A-4A61-9A60-A3AA498D71AB}" destId="{15D6F29A-9B79-47C0-863A-5555BFFCBDA2}" srcOrd="1" destOrd="0" presId="urn:microsoft.com/office/officeart/2008/layout/LinedList"/>
    <dgm:cxn modelId="{FFAEAAEC-D091-4680-8DE6-0CEEEE721302}" type="presParOf" srcId="{15D6F29A-9B79-47C0-863A-5555BFFCBDA2}" destId="{47F77AC9-2689-46E5-A971-2E36F626FDB5}" srcOrd="0" destOrd="0" presId="urn:microsoft.com/office/officeart/2008/layout/LinedList"/>
    <dgm:cxn modelId="{F45069EB-7C43-4B07-837E-EDF9E3511575}" type="presParOf" srcId="{15D6F29A-9B79-47C0-863A-5555BFFCBDA2}" destId="{AE075718-3E68-4D96-A1DA-28E5C7CA8ED8}" srcOrd="1" destOrd="0" presId="urn:microsoft.com/office/officeart/2008/layout/LinedList"/>
    <dgm:cxn modelId="{2216A2D5-C9F1-4441-AF95-E3323CA0285C}" type="presParOf" srcId="{53A0212D-D41A-4A61-9A60-A3AA498D71AB}" destId="{5EC2A121-21BB-4535-A7E9-9CD228DEAD43}" srcOrd="2" destOrd="0" presId="urn:microsoft.com/office/officeart/2008/layout/LinedList"/>
    <dgm:cxn modelId="{FFDFBB2F-7FF9-49D8-ADFC-E347038BDF40}" type="presParOf" srcId="{53A0212D-D41A-4A61-9A60-A3AA498D71AB}" destId="{05E68F2F-2844-4E51-BABF-D14FC8B53C14}" srcOrd="3" destOrd="0" presId="urn:microsoft.com/office/officeart/2008/layout/LinedList"/>
    <dgm:cxn modelId="{B1635AE2-79B3-457B-8AAB-47FAE456E832}" type="presParOf" srcId="{05E68F2F-2844-4E51-BABF-D14FC8B53C14}" destId="{1D56216F-1531-455B-961B-5EB243A95ED8}" srcOrd="0" destOrd="0" presId="urn:microsoft.com/office/officeart/2008/layout/LinedList"/>
    <dgm:cxn modelId="{2BBE3074-06A4-454A-BCCA-2C6AA2B277AB}" type="presParOf" srcId="{05E68F2F-2844-4E51-BABF-D14FC8B53C14}" destId="{550339AD-3675-46E3-8F7D-67FB501C2669}" srcOrd="1" destOrd="0" presId="urn:microsoft.com/office/officeart/2008/layout/LinedList"/>
    <dgm:cxn modelId="{C85CF78D-F045-48C5-8CFC-14167CFD0E90}" type="presParOf" srcId="{53A0212D-D41A-4A61-9A60-A3AA498D71AB}" destId="{BCD99040-17CF-461D-96DA-4CA2175C939D}" srcOrd="4" destOrd="0" presId="urn:microsoft.com/office/officeart/2008/layout/LinedList"/>
    <dgm:cxn modelId="{90E0A43B-129A-4FFE-8313-633F08A493ED}" type="presParOf" srcId="{53A0212D-D41A-4A61-9A60-A3AA498D71AB}" destId="{9F45B3AC-940A-4EE8-A652-AA85BEEF845B}" srcOrd="5" destOrd="0" presId="urn:microsoft.com/office/officeart/2008/layout/LinedList"/>
    <dgm:cxn modelId="{871E89A4-3158-4DB6-A6C6-3E13B92B3629}" type="presParOf" srcId="{9F45B3AC-940A-4EE8-A652-AA85BEEF845B}" destId="{DCF31C69-3C25-4BE5-9BB2-D158B0786C38}" srcOrd="0" destOrd="0" presId="urn:microsoft.com/office/officeart/2008/layout/LinedList"/>
    <dgm:cxn modelId="{F5C6A6DA-ABC8-4052-B509-F3359CD49D30}" type="presParOf" srcId="{9F45B3AC-940A-4EE8-A652-AA85BEEF845B}" destId="{C0E91D13-739D-47BC-8E8E-403315C1A682}" srcOrd="1" destOrd="0" presId="urn:microsoft.com/office/officeart/2008/layout/LinedList"/>
    <dgm:cxn modelId="{4A8E1C69-1CB0-4FFA-97AD-FDB9939D8430}" type="presParOf" srcId="{53A0212D-D41A-4A61-9A60-A3AA498D71AB}" destId="{D0F0909B-DCCF-4593-8F12-14E2A7D7E28D}" srcOrd="6" destOrd="0" presId="urn:microsoft.com/office/officeart/2008/layout/LinedList"/>
    <dgm:cxn modelId="{0B19AF22-4501-4626-B712-CDF794FA97BA}" type="presParOf" srcId="{53A0212D-D41A-4A61-9A60-A3AA498D71AB}" destId="{7271D87D-3119-4D53-84CB-38538593AB9A}" srcOrd="7" destOrd="0" presId="urn:microsoft.com/office/officeart/2008/layout/LinedList"/>
    <dgm:cxn modelId="{2F0F20EB-D3BA-46F0-AD9B-C1C4CCFB633D}" type="presParOf" srcId="{7271D87D-3119-4D53-84CB-38538593AB9A}" destId="{1464663A-9E27-4E4E-9D53-81BFE682DBF2}" srcOrd="0" destOrd="0" presId="urn:microsoft.com/office/officeart/2008/layout/LinedList"/>
    <dgm:cxn modelId="{EA33FD8F-C937-4EA8-A1D9-23077DF2C072}" type="presParOf" srcId="{7271D87D-3119-4D53-84CB-38538593AB9A}" destId="{8E93AED2-809E-419B-98F3-1DD7DA21AD9E}" srcOrd="1" destOrd="0" presId="urn:microsoft.com/office/officeart/2008/layout/LinedList"/>
    <dgm:cxn modelId="{DF0E2091-6C1B-4398-9A3D-CAC8A266BE4E}" type="presParOf" srcId="{53A0212D-D41A-4A61-9A60-A3AA498D71AB}" destId="{90C6ECBE-B239-4D1F-9F02-1B30302AF61A}" srcOrd="8" destOrd="0" presId="urn:microsoft.com/office/officeart/2008/layout/LinedList"/>
    <dgm:cxn modelId="{D55A994D-8D67-4E4C-8C79-79BA79EE6CA2}" type="presParOf" srcId="{53A0212D-D41A-4A61-9A60-A3AA498D71AB}" destId="{D59E08FD-5BCA-49D4-B761-5D3C845403D2}" srcOrd="9" destOrd="0" presId="urn:microsoft.com/office/officeart/2008/layout/LinedList"/>
    <dgm:cxn modelId="{608282D9-CFC5-4688-A7CD-96F7FADC29A5}" type="presParOf" srcId="{D59E08FD-5BCA-49D4-B761-5D3C845403D2}" destId="{2ED4DC88-09E5-4CD7-8BC9-F1113237C20B}" srcOrd="0" destOrd="0" presId="urn:microsoft.com/office/officeart/2008/layout/LinedList"/>
    <dgm:cxn modelId="{1C1773FB-4D30-4D25-A648-9F6A08C87B56}" type="presParOf" srcId="{D59E08FD-5BCA-49D4-B761-5D3C845403D2}" destId="{F64E9FB4-9949-450C-BA59-BDAF313A0B07}" srcOrd="1" destOrd="0" presId="urn:microsoft.com/office/officeart/2008/layout/LinedList"/>
    <dgm:cxn modelId="{C6A2DC9C-5EB8-47B8-8718-A43FFCCFDD85}" type="presParOf" srcId="{53A0212D-D41A-4A61-9A60-A3AA498D71AB}" destId="{4710C672-9C5C-4D76-B7E9-3D73075736BE}" srcOrd="10" destOrd="0" presId="urn:microsoft.com/office/officeart/2008/layout/LinedList"/>
    <dgm:cxn modelId="{665C0FDE-CD4E-463B-A823-90C21C8D9601}" type="presParOf" srcId="{53A0212D-D41A-4A61-9A60-A3AA498D71AB}" destId="{907CF649-838A-47A2-ABB8-DCF118664530}" srcOrd="11" destOrd="0" presId="urn:microsoft.com/office/officeart/2008/layout/LinedList"/>
    <dgm:cxn modelId="{AD264668-8A5D-46E1-8A46-D5CA388834FC}" type="presParOf" srcId="{907CF649-838A-47A2-ABB8-DCF118664530}" destId="{C3B4BD94-D7F2-4107-B175-722D51C7F4EB}" srcOrd="0" destOrd="0" presId="urn:microsoft.com/office/officeart/2008/layout/LinedList"/>
    <dgm:cxn modelId="{7B62CACA-ABB8-4562-8164-31C7EF3EE622}" type="presParOf" srcId="{907CF649-838A-47A2-ABB8-DCF118664530}" destId="{791E918D-107C-4540-B0D7-F0241231806D}" srcOrd="1" destOrd="0" presId="urn:microsoft.com/office/officeart/2008/layout/LinedList"/>
    <dgm:cxn modelId="{3097AD3B-AD7B-48A8-AD58-6EB86A7A5F47}" type="presParOf" srcId="{53A0212D-D41A-4A61-9A60-A3AA498D71AB}" destId="{1804D153-1BF6-45A5-B356-5208581FDED8}" srcOrd="12" destOrd="0" presId="urn:microsoft.com/office/officeart/2008/layout/LinedList"/>
    <dgm:cxn modelId="{7B147D88-16D4-41C9-9448-20BBB82A30CF}" type="presParOf" srcId="{53A0212D-D41A-4A61-9A60-A3AA498D71AB}" destId="{DCF12695-36EE-470E-A9A7-CCC16B4AB70D}" srcOrd="13" destOrd="0" presId="urn:microsoft.com/office/officeart/2008/layout/LinedList"/>
    <dgm:cxn modelId="{ED190A47-81CB-4979-B7DB-845B9B5FCD0A}" type="presParOf" srcId="{DCF12695-36EE-470E-A9A7-CCC16B4AB70D}" destId="{33581413-7ED2-4DEE-B374-42A69FEFFBBD}" srcOrd="0" destOrd="0" presId="urn:microsoft.com/office/officeart/2008/layout/LinedList"/>
    <dgm:cxn modelId="{14F82CBE-3DBB-46FD-AE6B-ACE2A0E0A0BE}" type="presParOf" srcId="{DCF12695-36EE-470E-A9A7-CCC16B4AB70D}" destId="{096837D3-D926-4917-9CEB-50049274E747}" srcOrd="1" destOrd="0" presId="urn:microsoft.com/office/officeart/2008/layout/LinedList"/>
    <dgm:cxn modelId="{C97C03B9-5514-439F-9D69-42224AFED805}" type="presParOf" srcId="{53A0212D-D41A-4A61-9A60-A3AA498D71AB}" destId="{2B760E50-27F5-4F83-8ED3-9C59021F12D9}" srcOrd="14" destOrd="0" presId="urn:microsoft.com/office/officeart/2008/layout/LinedList"/>
    <dgm:cxn modelId="{C27F76EA-4E79-4C80-87DC-DC2A13E15493}" type="presParOf" srcId="{53A0212D-D41A-4A61-9A60-A3AA498D71AB}" destId="{EBB98166-AB58-4DBB-A9D7-524BE3375B3B}" srcOrd="15" destOrd="0" presId="urn:microsoft.com/office/officeart/2008/layout/LinedList"/>
    <dgm:cxn modelId="{785B1AAA-9BB9-47DF-9A33-27DE660D1069}" type="presParOf" srcId="{EBB98166-AB58-4DBB-A9D7-524BE3375B3B}" destId="{5E2F1476-D20F-46BE-9474-3171D6E71EA2}" srcOrd="0" destOrd="0" presId="urn:microsoft.com/office/officeart/2008/layout/LinedList"/>
    <dgm:cxn modelId="{81487819-EF11-449E-B555-548BCCDB527E}" type="presParOf" srcId="{EBB98166-AB58-4DBB-A9D7-524BE3375B3B}" destId="{57D5B864-13B4-4BE8-A934-2A3A2EB5534F}" srcOrd="1" destOrd="0" presId="urn:microsoft.com/office/officeart/2008/layout/LinedList"/>
    <dgm:cxn modelId="{D17487D6-B907-48B2-97D5-2403C7DBDBCE}" type="presParOf" srcId="{53A0212D-D41A-4A61-9A60-A3AA498D71AB}" destId="{67441AD7-F195-4203-8A56-714D8B88E90C}" srcOrd="16" destOrd="0" presId="urn:microsoft.com/office/officeart/2008/layout/LinedList"/>
    <dgm:cxn modelId="{7CB22888-72A7-4C23-AD33-84A68001C9ED}" type="presParOf" srcId="{53A0212D-D41A-4A61-9A60-A3AA498D71AB}" destId="{8E63C0EB-A7DA-4322-AE6E-1172565C5CAF}" srcOrd="17" destOrd="0" presId="urn:microsoft.com/office/officeart/2008/layout/LinedList"/>
    <dgm:cxn modelId="{EBC8D72C-9F85-4E92-80ED-19543AFE9991}" type="presParOf" srcId="{8E63C0EB-A7DA-4322-AE6E-1172565C5CAF}" destId="{84BAD585-0EE3-4A64-947A-532774ECE40C}" srcOrd="0" destOrd="0" presId="urn:microsoft.com/office/officeart/2008/layout/LinedList"/>
    <dgm:cxn modelId="{234CFEE3-B560-48D9-BCA2-466C868634E1}" type="presParOf" srcId="{8E63C0EB-A7DA-4322-AE6E-1172565C5CAF}" destId="{986F0760-B624-490B-BB49-97C29575167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576164-64E8-4784-B1B4-80B3B6D9B930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302CCC1-27B5-4899-AA70-3C56BD4D873D}">
      <dgm:prSet/>
      <dgm:spPr/>
      <dgm:t>
        <a:bodyPr/>
        <a:lstStyle/>
        <a:p>
          <a:pPr>
            <a:defRPr b="1"/>
          </a:pPr>
          <a:r>
            <a:rPr lang="en-US">
              <a:hlinkClick xmlns:r="http://schemas.openxmlformats.org/officeDocument/2006/relationships" r:id="rId1"/>
            </a:rPr>
            <a:t>Career Advance Colorado </a:t>
          </a:r>
          <a:endParaRPr lang="en-US"/>
        </a:p>
      </dgm:t>
    </dgm:pt>
    <dgm:pt modelId="{5DDF60B4-63A6-43BE-BFE7-EA33C5FCA260}" type="parTrans" cxnId="{3C826D99-FFF7-46F7-93DD-131993C254A2}">
      <dgm:prSet/>
      <dgm:spPr/>
      <dgm:t>
        <a:bodyPr/>
        <a:lstStyle/>
        <a:p>
          <a:endParaRPr lang="en-US"/>
        </a:p>
      </dgm:t>
    </dgm:pt>
    <dgm:pt modelId="{1F364E21-123B-431B-A9B0-1F631C677375}" type="sibTrans" cxnId="{3C826D99-FFF7-46F7-93DD-131993C254A2}">
      <dgm:prSet/>
      <dgm:spPr/>
      <dgm:t>
        <a:bodyPr/>
        <a:lstStyle/>
        <a:p>
          <a:endParaRPr lang="en-US"/>
        </a:p>
      </dgm:t>
    </dgm:pt>
    <dgm:pt modelId="{E2813327-FB1F-4341-B439-0D0020D563A8}">
      <dgm:prSet/>
      <dgm:spPr/>
      <dgm:t>
        <a:bodyPr/>
        <a:lstStyle/>
        <a:p>
          <a:r>
            <a:rPr lang="en-US"/>
            <a:t>Zero-cost training for in demand jobs </a:t>
          </a:r>
        </a:p>
      </dgm:t>
    </dgm:pt>
    <dgm:pt modelId="{1DAB2264-5E5C-4669-B3BC-DA2FE65D008B}" type="parTrans" cxnId="{ADFF22A3-266B-476F-8463-12E67558A500}">
      <dgm:prSet/>
      <dgm:spPr/>
      <dgm:t>
        <a:bodyPr/>
        <a:lstStyle/>
        <a:p>
          <a:endParaRPr lang="en-US"/>
        </a:p>
      </dgm:t>
    </dgm:pt>
    <dgm:pt modelId="{4BA91D35-07BF-496D-8D4A-5851A119C1DD}" type="sibTrans" cxnId="{ADFF22A3-266B-476F-8463-12E67558A500}">
      <dgm:prSet/>
      <dgm:spPr/>
      <dgm:t>
        <a:bodyPr/>
        <a:lstStyle/>
        <a:p>
          <a:endParaRPr lang="en-US"/>
        </a:p>
      </dgm:t>
    </dgm:pt>
    <dgm:pt modelId="{C2460FA4-EDE7-4FC2-9A11-B721FA903EFD}">
      <dgm:prSet/>
      <dgm:spPr/>
      <dgm:t>
        <a:bodyPr/>
        <a:lstStyle/>
        <a:p>
          <a:pPr>
            <a:defRPr b="1"/>
          </a:pPr>
          <a:r>
            <a:rPr lang="en-US">
              <a:hlinkClick xmlns:r="http://schemas.openxmlformats.org/officeDocument/2006/relationships" r:id="rId2"/>
            </a:rPr>
            <a:t>Care Forward CO </a:t>
          </a:r>
          <a:endParaRPr lang="en-US"/>
        </a:p>
      </dgm:t>
    </dgm:pt>
    <dgm:pt modelId="{71D3FB20-F6CF-43C1-85A4-B15F15F907B7}" type="parTrans" cxnId="{CF41B2F5-C559-426A-99E5-EED7C8229D37}">
      <dgm:prSet/>
      <dgm:spPr/>
      <dgm:t>
        <a:bodyPr/>
        <a:lstStyle/>
        <a:p>
          <a:endParaRPr lang="en-US"/>
        </a:p>
      </dgm:t>
    </dgm:pt>
    <dgm:pt modelId="{86C82372-F224-4F40-B715-4A75E672D973}" type="sibTrans" cxnId="{CF41B2F5-C559-426A-99E5-EED7C8229D37}">
      <dgm:prSet/>
      <dgm:spPr/>
      <dgm:t>
        <a:bodyPr/>
        <a:lstStyle/>
        <a:p>
          <a:endParaRPr lang="en-US"/>
        </a:p>
      </dgm:t>
    </dgm:pt>
    <dgm:pt modelId="{BC554390-5737-458F-A391-C18D9C776C6F}">
      <dgm:prSet/>
      <dgm:spPr/>
      <dgm:t>
        <a:bodyPr/>
        <a:lstStyle/>
        <a:p>
          <a:r>
            <a:rPr lang="en-US"/>
            <a:t>Healthcare programs</a:t>
          </a:r>
        </a:p>
      </dgm:t>
    </dgm:pt>
    <dgm:pt modelId="{034B4C40-B3F6-46C0-A4B4-B06266687056}" type="parTrans" cxnId="{97E1F579-728A-422D-A736-AB7FE770D074}">
      <dgm:prSet/>
      <dgm:spPr/>
      <dgm:t>
        <a:bodyPr/>
        <a:lstStyle/>
        <a:p>
          <a:endParaRPr lang="en-US"/>
        </a:p>
      </dgm:t>
    </dgm:pt>
    <dgm:pt modelId="{9BFF8DF2-3307-44D5-B192-683C2B926B51}" type="sibTrans" cxnId="{97E1F579-728A-422D-A736-AB7FE770D074}">
      <dgm:prSet/>
      <dgm:spPr/>
      <dgm:t>
        <a:bodyPr/>
        <a:lstStyle/>
        <a:p>
          <a:endParaRPr lang="en-US"/>
        </a:p>
      </dgm:t>
    </dgm:pt>
    <dgm:pt modelId="{E2745352-A5A1-4FD0-BC1F-85A7C1C5C248}">
      <dgm:prSet/>
      <dgm:spPr/>
      <dgm:t>
        <a:bodyPr/>
        <a:lstStyle/>
        <a:p>
          <a:r>
            <a:rPr lang="en-US"/>
            <a:t>Expires Spring 2024</a:t>
          </a:r>
        </a:p>
      </dgm:t>
    </dgm:pt>
    <dgm:pt modelId="{2A7CF813-40D7-477D-BCE1-759CAE227CEE}" type="parTrans" cxnId="{D0D44409-CD29-4213-BC9C-62FB165A372F}">
      <dgm:prSet/>
      <dgm:spPr/>
      <dgm:t>
        <a:bodyPr/>
        <a:lstStyle/>
        <a:p>
          <a:endParaRPr lang="en-US"/>
        </a:p>
      </dgm:t>
    </dgm:pt>
    <dgm:pt modelId="{82535ABB-5C50-445F-BD65-18C61F42A1B9}" type="sibTrans" cxnId="{D0D44409-CD29-4213-BC9C-62FB165A372F}">
      <dgm:prSet/>
      <dgm:spPr/>
      <dgm:t>
        <a:bodyPr/>
        <a:lstStyle/>
        <a:p>
          <a:endParaRPr lang="en-US"/>
        </a:p>
      </dgm:t>
    </dgm:pt>
    <dgm:pt modelId="{0CB59508-F820-49EE-90AA-8728A1269DAE}" type="pres">
      <dgm:prSet presAssocID="{AE576164-64E8-4784-B1B4-80B3B6D9B930}" presName="root" presStyleCnt="0">
        <dgm:presLayoutVars>
          <dgm:dir/>
          <dgm:resizeHandles val="exact"/>
        </dgm:presLayoutVars>
      </dgm:prSet>
      <dgm:spPr/>
    </dgm:pt>
    <dgm:pt modelId="{6D524391-C0C2-4FC2-A76A-C9EB3705CA92}" type="pres">
      <dgm:prSet presAssocID="{F302CCC1-27B5-4899-AA70-3C56BD4D873D}" presName="compNode" presStyleCnt="0"/>
      <dgm:spPr/>
    </dgm:pt>
    <dgm:pt modelId="{6F1D68F0-CCD8-4555-9AB7-4127FF92285F}" type="pres">
      <dgm:prSet presAssocID="{F302CCC1-27B5-4899-AA70-3C56BD4D873D}" presName="iconRect" presStyleLbl="node1" presStyleIdx="0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453DDA51-C0A0-48DC-8021-2E3D47B82CCF}" type="pres">
      <dgm:prSet presAssocID="{F302CCC1-27B5-4899-AA70-3C56BD4D873D}" presName="iconSpace" presStyleCnt="0"/>
      <dgm:spPr/>
    </dgm:pt>
    <dgm:pt modelId="{832A7E56-6B1A-4ACE-8549-B2FC7E256164}" type="pres">
      <dgm:prSet presAssocID="{F302CCC1-27B5-4899-AA70-3C56BD4D873D}" presName="parTx" presStyleLbl="revTx" presStyleIdx="0" presStyleCnt="4">
        <dgm:presLayoutVars>
          <dgm:chMax val="0"/>
          <dgm:chPref val="0"/>
        </dgm:presLayoutVars>
      </dgm:prSet>
      <dgm:spPr/>
    </dgm:pt>
    <dgm:pt modelId="{0BFD5B76-4E77-43F6-8DC6-66EFB1AD4DEE}" type="pres">
      <dgm:prSet presAssocID="{F302CCC1-27B5-4899-AA70-3C56BD4D873D}" presName="txSpace" presStyleCnt="0"/>
      <dgm:spPr/>
    </dgm:pt>
    <dgm:pt modelId="{7B19A493-5359-48C8-B981-D07DD2F6530C}" type="pres">
      <dgm:prSet presAssocID="{F302CCC1-27B5-4899-AA70-3C56BD4D873D}" presName="desTx" presStyleLbl="revTx" presStyleIdx="1" presStyleCnt="4">
        <dgm:presLayoutVars/>
      </dgm:prSet>
      <dgm:spPr/>
    </dgm:pt>
    <dgm:pt modelId="{C0BDCE06-CB3C-41F5-A384-8657FF9573DA}" type="pres">
      <dgm:prSet presAssocID="{1F364E21-123B-431B-A9B0-1F631C677375}" presName="sibTrans" presStyleCnt="0"/>
      <dgm:spPr/>
    </dgm:pt>
    <dgm:pt modelId="{2FE6A51E-F202-453E-BD1C-CA9C67F58B73}" type="pres">
      <dgm:prSet presAssocID="{C2460FA4-EDE7-4FC2-9A11-B721FA903EFD}" presName="compNode" presStyleCnt="0"/>
      <dgm:spPr/>
    </dgm:pt>
    <dgm:pt modelId="{5649AEB5-42F6-4014-B3E9-0BC63732C934}" type="pres">
      <dgm:prSet presAssocID="{C2460FA4-EDE7-4FC2-9A11-B721FA903EFD}" presName="iconRect" presStyleLbl="node1" presStyleIdx="1" presStyleCnt="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6E12B3DF-A6BE-44AB-AF41-BC2801089EF4}" type="pres">
      <dgm:prSet presAssocID="{C2460FA4-EDE7-4FC2-9A11-B721FA903EFD}" presName="iconSpace" presStyleCnt="0"/>
      <dgm:spPr/>
    </dgm:pt>
    <dgm:pt modelId="{2552998D-2984-477D-9FEA-79856A5D8B33}" type="pres">
      <dgm:prSet presAssocID="{C2460FA4-EDE7-4FC2-9A11-B721FA903EFD}" presName="parTx" presStyleLbl="revTx" presStyleIdx="2" presStyleCnt="4">
        <dgm:presLayoutVars>
          <dgm:chMax val="0"/>
          <dgm:chPref val="0"/>
        </dgm:presLayoutVars>
      </dgm:prSet>
      <dgm:spPr/>
    </dgm:pt>
    <dgm:pt modelId="{6C953D70-E077-43F8-8433-5D5EF74F9EC1}" type="pres">
      <dgm:prSet presAssocID="{C2460FA4-EDE7-4FC2-9A11-B721FA903EFD}" presName="txSpace" presStyleCnt="0"/>
      <dgm:spPr/>
    </dgm:pt>
    <dgm:pt modelId="{A42FD9FF-F1C5-423E-95C9-0681E885359C}" type="pres">
      <dgm:prSet presAssocID="{C2460FA4-EDE7-4FC2-9A11-B721FA903EFD}" presName="desTx" presStyleLbl="revTx" presStyleIdx="3" presStyleCnt="4">
        <dgm:presLayoutVars/>
      </dgm:prSet>
      <dgm:spPr/>
    </dgm:pt>
  </dgm:ptLst>
  <dgm:cxnLst>
    <dgm:cxn modelId="{D0D44409-CD29-4213-BC9C-62FB165A372F}" srcId="{C2460FA4-EDE7-4FC2-9A11-B721FA903EFD}" destId="{E2745352-A5A1-4FD0-BC1F-85A7C1C5C248}" srcOrd="1" destOrd="0" parTransId="{2A7CF813-40D7-477D-BCE1-759CAE227CEE}" sibTransId="{82535ABB-5C50-445F-BD65-18C61F42A1B9}"/>
    <dgm:cxn modelId="{20445B1D-2401-4830-85DC-23C3BDF5B676}" type="presOf" srcId="{E2813327-FB1F-4341-B439-0D0020D563A8}" destId="{7B19A493-5359-48C8-B981-D07DD2F6530C}" srcOrd="0" destOrd="0" presId="urn:microsoft.com/office/officeart/2018/5/layout/CenteredIconLabelDescriptionList"/>
    <dgm:cxn modelId="{3903C529-2E0B-494F-A466-FB5117707D8B}" type="presOf" srcId="{BC554390-5737-458F-A391-C18D9C776C6F}" destId="{A42FD9FF-F1C5-423E-95C9-0681E885359C}" srcOrd="0" destOrd="0" presId="urn:microsoft.com/office/officeart/2018/5/layout/CenteredIconLabelDescriptionList"/>
    <dgm:cxn modelId="{1FD3C669-668F-432E-B378-CE47DE2063AF}" type="presOf" srcId="{E2745352-A5A1-4FD0-BC1F-85A7C1C5C248}" destId="{A42FD9FF-F1C5-423E-95C9-0681E885359C}" srcOrd="0" destOrd="1" presId="urn:microsoft.com/office/officeart/2018/5/layout/CenteredIconLabelDescriptionList"/>
    <dgm:cxn modelId="{97E1F579-728A-422D-A736-AB7FE770D074}" srcId="{C2460FA4-EDE7-4FC2-9A11-B721FA903EFD}" destId="{BC554390-5737-458F-A391-C18D9C776C6F}" srcOrd="0" destOrd="0" parTransId="{034B4C40-B3F6-46C0-A4B4-B06266687056}" sibTransId="{9BFF8DF2-3307-44D5-B192-683C2B926B51}"/>
    <dgm:cxn modelId="{5080318B-8D8B-47E6-8321-7AC2B34B13EA}" type="presOf" srcId="{F302CCC1-27B5-4899-AA70-3C56BD4D873D}" destId="{832A7E56-6B1A-4ACE-8549-B2FC7E256164}" srcOrd="0" destOrd="0" presId="urn:microsoft.com/office/officeart/2018/5/layout/CenteredIconLabelDescriptionList"/>
    <dgm:cxn modelId="{3C826D99-FFF7-46F7-93DD-131993C254A2}" srcId="{AE576164-64E8-4784-B1B4-80B3B6D9B930}" destId="{F302CCC1-27B5-4899-AA70-3C56BD4D873D}" srcOrd="0" destOrd="0" parTransId="{5DDF60B4-63A6-43BE-BFE7-EA33C5FCA260}" sibTransId="{1F364E21-123B-431B-A9B0-1F631C677375}"/>
    <dgm:cxn modelId="{ADFF22A3-266B-476F-8463-12E67558A500}" srcId="{F302CCC1-27B5-4899-AA70-3C56BD4D873D}" destId="{E2813327-FB1F-4341-B439-0D0020D563A8}" srcOrd="0" destOrd="0" parTransId="{1DAB2264-5E5C-4669-B3BC-DA2FE65D008B}" sibTransId="{4BA91D35-07BF-496D-8D4A-5851A119C1DD}"/>
    <dgm:cxn modelId="{37B2D6AA-A8A6-4241-A838-2100100B8BE8}" type="presOf" srcId="{C2460FA4-EDE7-4FC2-9A11-B721FA903EFD}" destId="{2552998D-2984-477D-9FEA-79856A5D8B33}" srcOrd="0" destOrd="0" presId="urn:microsoft.com/office/officeart/2018/5/layout/CenteredIconLabelDescriptionList"/>
    <dgm:cxn modelId="{894077D5-1CA7-416A-BE42-0950628CE8AB}" type="presOf" srcId="{AE576164-64E8-4784-B1B4-80B3B6D9B930}" destId="{0CB59508-F820-49EE-90AA-8728A1269DAE}" srcOrd="0" destOrd="0" presId="urn:microsoft.com/office/officeart/2018/5/layout/CenteredIconLabelDescriptionList"/>
    <dgm:cxn modelId="{CF41B2F5-C559-426A-99E5-EED7C8229D37}" srcId="{AE576164-64E8-4784-B1B4-80B3B6D9B930}" destId="{C2460FA4-EDE7-4FC2-9A11-B721FA903EFD}" srcOrd="1" destOrd="0" parTransId="{71D3FB20-F6CF-43C1-85A4-B15F15F907B7}" sibTransId="{86C82372-F224-4F40-B715-4A75E672D973}"/>
    <dgm:cxn modelId="{3BCAB704-2286-4D5C-9626-6F6B39F98DFE}" type="presParOf" srcId="{0CB59508-F820-49EE-90AA-8728A1269DAE}" destId="{6D524391-C0C2-4FC2-A76A-C9EB3705CA92}" srcOrd="0" destOrd="0" presId="urn:microsoft.com/office/officeart/2018/5/layout/CenteredIconLabelDescriptionList"/>
    <dgm:cxn modelId="{20D3C3B1-ED6B-44D2-8722-06D9D94E640A}" type="presParOf" srcId="{6D524391-C0C2-4FC2-A76A-C9EB3705CA92}" destId="{6F1D68F0-CCD8-4555-9AB7-4127FF92285F}" srcOrd="0" destOrd="0" presId="urn:microsoft.com/office/officeart/2018/5/layout/CenteredIconLabelDescriptionList"/>
    <dgm:cxn modelId="{3D9100CE-630F-4F58-82C1-B8CF02D3E41D}" type="presParOf" srcId="{6D524391-C0C2-4FC2-A76A-C9EB3705CA92}" destId="{453DDA51-C0A0-48DC-8021-2E3D47B82CCF}" srcOrd="1" destOrd="0" presId="urn:microsoft.com/office/officeart/2018/5/layout/CenteredIconLabelDescriptionList"/>
    <dgm:cxn modelId="{40207841-3DE9-4FD4-BD68-7B03EECA928F}" type="presParOf" srcId="{6D524391-C0C2-4FC2-A76A-C9EB3705CA92}" destId="{832A7E56-6B1A-4ACE-8549-B2FC7E256164}" srcOrd="2" destOrd="0" presId="urn:microsoft.com/office/officeart/2018/5/layout/CenteredIconLabelDescriptionList"/>
    <dgm:cxn modelId="{403077DF-C608-4FF4-9523-62E41506EB8E}" type="presParOf" srcId="{6D524391-C0C2-4FC2-A76A-C9EB3705CA92}" destId="{0BFD5B76-4E77-43F6-8DC6-66EFB1AD4DEE}" srcOrd="3" destOrd="0" presId="urn:microsoft.com/office/officeart/2018/5/layout/CenteredIconLabelDescriptionList"/>
    <dgm:cxn modelId="{7F59FA5C-91F9-4334-8825-812582C6C17E}" type="presParOf" srcId="{6D524391-C0C2-4FC2-A76A-C9EB3705CA92}" destId="{7B19A493-5359-48C8-B981-D07DD2F6530C}" srcOrd="4" destOrd="0" presId="urn:microsoft.com/office/officeart/2018/5/layout/CenteredIconLabelDescriptionList"/>
    <dgm:cxn modelId="{CD3D23DD-6A97-4753-AD61-1520066C1DB2}" type="presParOf" srcId="{0CB59508-F820-49EE-90AA-8728A1269DAE}" destId="{C0BDCE06-CB3C-41F5-A384-8657FF9573DA}" srcOrd="1" destOrd="0" presId="urn:microsoft.com/office/officeart/2018/5/layout/CenteredIconLabelDescriptionList"/>
    <dgm:cxn modelId="{3E41F911-189C-42BF-8B9D-744B794B3CB4}" type="presParOf" srcId="{0CB59508-F820-49EE-90AA-8728A1269DAE}" destId="{2FE6A51E-F202-453E-BD1C-CA9C67F58B73}" srcOrd="2" destOrd="0" presId="urn:microsoft.com/office/officeart/2018/5/layout/CenteredIconLabelDescriptionList"/>
    <dgm:cxn modelId="{673F4058-37CE-4BC5-BD59-7E65B16C7096}" type="presParOf" srcId="{2FE6A51E-F202-453E-BD1C-CA9C67F58B73}" destId="{5649AEB5-42F6-4014-B3E9-0BC63732C934}" srcOrd="0" destOrd="0" presId="urn:microsoft.com/office/officeart/2018/5/layout/CenteredIconLabelDescriptionList"/>
    <dgm:cxn modelId="{56309C73-B657-4720-BE98-0F11A957100E}" type="presParOf" srcId="{2FE6A51E-F202-453E-BD1C-CA9C67F58B73}" destId="{6E12B3DF-A6BE-44AB-AF41-BC2801089EF4}" srcOrd="1" destOrd="0" presId="urn:microsoft.com/office/officeart/2018/5/layout/CenteredIconLabelDescriptionList"/>
    <dgm:cxn modelId="{A3EA2F2C-A9B2-4A5C-8911-1B4AF8CE7F81}" type="presParOf" srcId="{2FE6A51E-F202-453E-BD1C-CA9C67F58B73}" destId="{2552998D-2984-477D-9FEA-79856A5D8B33}" srcOrd="2" destOrd="0" presId="urn:microsoft.com/office/officeart/2018/5/layout/CenteredIconLabelDescriptionList"/>
    <dgm:cxn modelId="{42AFEB15-0487-47A0-8751-770B24426A58}" type="presParOf" srcId="{2FE6A51E-F202-453E-BD1C-CA9C67F58B73}" destId="{6C953D70-E077-43F8-8433-5D5EF74F9EC1}" srcOrd="3" destOrd="0" presId="urn:microsoft.com/office/officeart/2018/5/layout/CenteredIconLabelDescriptionList"/>
    <dgm:cxn modelId="{24684450-9040-45CD-A6BD-64EABF38DD9B}" type="presParOf" srcId="{2FE6A51E-F202-453E-BD1C-CA9C67F58B73}" destId="{A42FD9FF-F1C5-423E-95C9-0681E885359C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11E24E-91B9-45B2-96F7-87152566E38F}">
      <dsp:nvSpPr>
        <dsp:cNvPr id="0" name=""/>
        <dsp:cNvSpPr/>
      </dsp:nvSpPr>
      <dsp:spPr>
        <a:xfrm>
          <a:off x="0" y="417"/>
          <a:ext cx="5211978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7F77AC9-2689-46E5-A971-2E36F626FDB5}">
      <dsp:nvSpPr>
        <dsp:cNvPr id="0" name=""/>
        <dsp:cNvSpPr/>
      </dsp:nvSpPr>
      <dsp:spPr>
        <a:xfrm>
          <a:off x="0" y="417"/>
          <a:ext cx="5211978" cy="379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Creating a balanced list</a:t>
          </a:r>
        </a:p>
      </dsp:txBody>
      <dsp:txXfrm>
        <a:off x="0" y="417"/>
        <a:ext cx="5211978" cy="379496"/>
      </dsp:txXfrm>
    </dsp:sp>
    <dsp:sp modelId="{5EC2A121-21BB-4535-A7E9-9CD228DEAD43}">
      <dsp:nvSpPr>
        <dsp:cNvPr id="0" name=""/>
        <dsp:cNvSpPr/>
      </dsp:nvSpPr>
      <dsp:spPr>
        <a:xfrm>
          <a:off x="0" y="379913"/>
          <a:ext cx="5211978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D56216F-1531-455B-961B-5EB243A95ED8}">
      <dsp:nvSpPr>
        <dsp:cNvPr id="0" name=""/>
        <dsp:cNvSpPr/>
      </dsp:nvSpPr>
      <dsp:spPr>
        <a:xfrm>
          <a:off x="0" y="379913"/>
          <a:ext cx="5211978" cy="379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 process at FCHS </a:t>
          </a:r>
        </a:p>
      </dsp:txBody>
      <dsp:txXfrm>
        <a:off x="0" y="379913"/>
        <a:ext cx="5211978" cy="379496"/>
      </dsp:txXfrm>
    </dsp:sp>
    <dsp:sp modelId="{BCD99040-17CF-461D-96DA-4CA2175C939D}">
      <dsp:nvSpPr>
        <dsp:cNvPr id="0" name=""/>
        <dsp:cNvSpPr/>
      </dsp:nvSpPr>
      <dsp:spPr>
        <a:xfrm>
          <a:off x="0" y="759409"/>
          <a:ext cx="5211978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F31C69-3C25-4BE5-9BB2-D158B0786C38}">
      <dsp:nvSpPr>
        <dsp:cNvPr id="0" name=""/>
        <dsp:cNvSpPr/>
      </dsp:nvSpPr>
      <dsp:spPr>
        <a:xfrm>
          <a:off x="0" y="759409"/>
          <a:ext cx="5211978" cy="379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 Common Application</a:t>
          </a:r>
        </a:p>
      </dsp:txBody>
      <dsp:txXfrm>
        <a:off x="0" y="759409"/>
        <a:ext cx="5211978" cy="379496"/>
      </dsp:txXfrm>
    </dsp:sp>
    <dsp:sp modelId="{D0F0909B-DCCF-4593-8F12-14E2A7D7E28D}">
      <dsp:nvSpPr>
        <dsp:cNvPr id="0" name=""/>
        <dsp:cNvSpPr/>
      </dsp:nvSpPr>
      <dsp:spPr>
        <a:xfrm>
          <a:off x="0" y="1138905"/>
          <a:ext cx="5211978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464663A-9E27-4E4E-9D53-81BFE682DBF2}">
      <dsp:nvSpPr>
        <dsp:cNvPr id="0" name=""/>
        <dsp:cNvSpPr/>
      </dsp:nvSpPr>
      <dsp:spPr>
        <a:xfrm>
          <a:off x="0" y="1138905"/>
          <a:ext cx="5211978" cy="379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Components of an application </a:t>
          </a:r>
        </a:p>
      </dsp:txBody>
      <dsp:txXfrm>
        <a:off x="0" y="1138905"/>
        <a:ext cx="5211978" cy="379496"/>
      </dsp:txXfrm>
    </dsp:sp>
    <dsp:sp modelId="{90C6ECBE-B239-4D1F-9F02-1B30302AF61A}">
      <dsp:nvSpPr>
        <dsp:cNvPr id="0" name=""/>
        <dsp:cNvSpPr/>
      </dsp:nvSpPr>
      <dsp:spPr>
        <a:xfrm>
          <a:off x="0" y="1518401"/>
          <a:ext cx="5211978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ED4DC88-09E5-4CD7-8BC9-F1113237C20B}">
      <dsp:nvSpPr>
        <dsp:cNvPr id="0" name=""/>
        <dsp:cNvSpPr/>
      </dsp:nvSpPr>
      <dsp:spPr>
        <a:xfrm>
          <a:off x="0" y="1518401"/>
          <a:ext cx="5211978" cy="379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Financial Aid</a:t>
          </a:r>
        </a:p>
      </dsp:txBody>
      <dsp:txXfrm>
        <a:off x="0" y="1518401"/>
        <a:ext cx="5211978" cy="379496"/>
      </dsp:txXfrm>
    </dsp:sp>
    <dsp:sp modelId="{4710C672-9C5C-4D76-B7E9-3D73075736BE}">
      <dsp:nvSpPr>
        <dsp:cNvPr id="0" name=""/>
        <dsp:cNvSpPr/>
      </dsp:nvSpPr>
      <dsp:spPr>
        <a:xfrm>
          <a:off x="0" y="1897898"/>
          <a:ext cx="5211978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3B4BD94-D7F2-4107-B175-722D51C7F4EB}">
      <dsp:nvSpPr>
        <dsp:cNvPr id="0" name=""/>
        <dsp:cNvSpPr/>
      </dsp:nvSpPr>
      <dsp:spPr>
        <a:xfrm>
          <a:off x="0" y="1897898"/>
          <a:ext cx="5211978" cy="379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Timeline </a:t>
          </a:r>
        </a:p>
      </dsp:txBody>
      <dsp:txXfrm>
        <a:off x="0" y="1897898"/>
        <a:ext cx="5211978" cy="379496"/>
      </dsp:txXfrm>
    </dsp:sp>
    <dsp:sp modelId="{1804D153-1BF6-45A5-B356-5208581FDED8}">
      <dsp:nvSpPr>
        <dsp:cNvPr id="0" name=""/>
        <dsp:cNvSpPr/>
      </dsp:nvSpPr>
      <dsp:spPr>
        <a:xfrm>
          <a:off x="0" y="2277394"/>
          <a:ext cx="5211978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3581413-7ED2-4DEE-B374-42A69FEFFBBD}">
      <dsp:nvSpPr>
        <dsp:cNvPr id="0" name=""/>
        <dsp:cNvSpPr/>
      </dsp:nvSpPr>
      <dsp:spPr>
        <a:xfrm>
          <a:off x="0" y="2277394"/>
          <a:ext cx="5211978" cy="379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College Visits</a:t>
          </a:r>
        </a:p>
      </dsp:txBody>
      <dsp:txXfrm>
        <a:off x="0" y="2277394"/>
        <a:ext cx="5211978" cy="379496"/>
      </dsp:txXfrm>
    </dsp:sp>
    <dsp:sp modelId="{2B760E50-27F5-4F83-8ED3-9C59021F12D9}">
      <dsp:nvSpPr>
        <dsp:cNvPr id="0" name=""/>
        <dsp:cNvSpPr/>
      </dsp:nvSpPr>
      <dsp:spPr>
        <a:xfrm>
          <a:off x="0" y="2656890"/>
          <a:ext cx="5211978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E2F1476-D20F-46BE-9474-3171D6E71EA2}">
      <dsp:nvSpPr>
        <dsp:cNvPr id="0" name=""/>
        <dsp:cNvSpPr/>
      </dsp:nvSpPr>
      <dsp:spPr>
        <a:xfrm>
          <a:off x="0" y="2656890"/>
          <a:ext cx="5211978" cy="379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ASCENT</a:t>
          </a:r>
          <a:r>
            <a:rPr lang="en-US" sz="1700" kern="1200" dirty="0">
              <a:latin typeface="Century Gothic" panose="020B0502020202020204"/>
            </a:rPr>
            <a:t>/TREP</a:t>
          </a:r>
          <a:endParaRPr lang="en-US" sz="1700" kern="1200" dirty="0"/>
        </a:p>
      </dsp:txBody>
      <dsp:txXfrm>
        <a:off x="0" y="2656890"/>
        <a:ext cx="5211978" cy="379496"/>
      </dsp:txXfrm>
    </dsp:sp>
    <dsp:sp modelId="{67441AD7-F195-4203-8A56-714D8B88E90C}">
      <dsp:nvSpPr>
        <dsp:cNvPr id="0" name=""/>
        <dsp:cNvSpPr/>
      </dsp:nvSpPr>
      <dsp:spPr>
        <a:xfrm>
          <a:off x="0" y="3036386"/>
          <a:ext cx="5211978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4BAD585-0EE3-4A64-947A-532774ECE40C}">
      <dsp:nvSpPr>
        <dsp:cNvPr id="0" name=""/>
        <dsp:cNvSpPr/>
      </dsp:nvSpPr>
      <dsp:spPr>
        <a:xfrm>
          <a:off x="0" y="3036386"/>
          <a:ext cx="5211978" cy="379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entury Gothic" panose="020B0502020202020204"/>
            </a:rPr>
            <a:t>Other Items</a:t>
          </a:r>
          <a:endParaRPr lang="en-US" sz="1700" kern="1200" dirty="0"/>
        </a:p>
      </dsp:txBody>
      <dsp:txXfrm>
        <a:off x="0" y="3036386"/>
        <a:ext cx="5211978" cy="3794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D68F0-CCD8-4555-9AB7-4127FF92285F}">
      <dsp:nvSpPr>
        <dsp:cNvPr id="0" name=""/>
        <dsp:cNvSpPr/>
      </dsp:nvSpPr>
      <dsp:spPr>
        <a:xfrm>
          <a:off x="1518691" y="175646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2A7E56-6B1A-4ACE-8549-B2FC7E256164}">
      <dsp:nvSpPr>
        <dsp:cNvPr id="0" name=""/>
        <dsp:cNvSpPr/>
      </dsp:nvSpPr>
      <dsp:spPr>
        <a:xfrm>
          <a:off x="114691" y="1819716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600" kern="1200">
              <a:hlinkClick xmlns:r="http://schemas.openxmlformats.org/officeDocument/2006/relationships" r:id="rId3"/>
            </a:rPr>
            <a:t>Career Advance Colorado </a:t>
          </a:r>
          <a:endParaRPr lang="en-US" sz="2600" kern="1200"/>
        </a:p>
      </dsp:txBody>
      <dsp:txXfrm>
        <a:off x="114691" y="1819716"/>
        <a:ext cx="4320000" cy="648000"/>
      </dsp:txXfrm>
    </dsp:sp>
    <dsp:sp modelId="{7B19A493-5359-48C8-B981-D07DD2F6530C}">
      <dsp:nvSpPr>
        <dsp:cNvPr id="0" name=""/>
        <dsp:cNvSpPr/>
      </dsp:nvSpPr>
      <dsp:spPr>
        <a:xfrm>
          <a:off x="114691" y="2529144"/>
          <a:ext cx="4320000" cy="717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Zero-cost training for in demand jobs </a:t>
          </a:r>
        </a:p>
      </dsp:txBody>
      <dsp:txXfrm>
        <a:off x="114691" y="2529144"/>
        <a:ext cx="4320000" cy="717892"/>
      </dsp:txXfrm>
    </dsp:sp>
    <dsp:sp modelId="{5649AEB5-42F6-4014-B3E9-0BC63732C934}">
      <dsp:nvSpPr>
        <dsp:cNvPr id="0" name=""/>
        <dsp:cNvSpPr/>
      </dsp:nvSpPr>
      <dsp:spPr>
        <a:xfrm>
          <a:off x="6594691" y="175646"/>
          <a:ext cx="1512000" cy="151200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2998D-2984-477D-9FEA-79856A5D8B33}">
      <dsp:nvSpPr>
        <dsp:cNvPr id="0" name=""/>
        <dsp:cNvSpPr/>
      </dsp:nvSpPr>
      <dsp:spPr>
        <a:xfrm>
          <a:off x="5190691" y="1819716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600" kern="1200">
              <a:hlinkClick xmlns:r="http://schemas.openxmlformats.org/officeDocument/2006/relationships" r:id="rId6"/>
            </a:rPr>
            <a:t>Care Forward CO </a:t>
          </a:r>
          <a:endParaRPr lang="en-US" sz="2600" kern="1200"/>
        </a:p>
      </dsp:txBody>
      <dsp:txXfrm>
        <a:off x="5190691" y="1819716"/>
        <a:ext cx="4320000" cy="648000"/>
      </dsp:txXfrm>
    </dsp:sp>
    <dsp:sp modelId="{A42FD9FF-F1C5-423E-95C9-0681E885359C}">
      <dsp:nvSpPr>
        <dsp:cNvPr id="0" name=""/>
        <dsp:cNvSpPr/>
      </dsp:nvSpPr>
      <dsp:spPr>
        <a:xfrm>
          <a:off x="5190691" y="2529144"/>
          <a:ext cx="4320000" cy="717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Healthcare programs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Expires Spring 2024</a:t>
          </a:r>
        </a:p>
      </dsp:txBody>
      <dsp:txXfrm>
        <a:off x="5190691" y="2529144"/>
        <a:ext cx="4320000" cy="7178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5619C-1CD5-4F53-A967-58861637C055}" type="datetimeFigureOut">
              <a:t>10/1/2023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1CA62-A8BC-49C0-98BA-4AF4781A278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72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97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69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32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97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40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51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Nicole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66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Nicole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84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Nicole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14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089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70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13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Nicole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21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Nicole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100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705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373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87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Nicole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44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65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33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Nicole </a:t>
            </a:r>
          </a:p>
          <a:p>
            <a:r>
              <a:rPr lang="en-US" dirty="0">
                <a:cs typeface="Calibri"/>
              </a:rPr>
              <a:t>Applying to CSU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91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Nicole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4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Nicole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26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Nicole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66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Nicole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A62-A8BC-49C0-98BA-4AF4781A278F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36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3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6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21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95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38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10/1/2023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48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10/1/2023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60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13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7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9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01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33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10/1/2023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3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8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8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89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52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9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  <p:sldLayoutId id="2147483912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www.fairviewhs.org/counseling/college-applications/application-types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hyperlink" Target="https://fch.psdschools.org/family-student-services/counseling" TargetMode="Externa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fairtest.org/test-optional-list/" TargetMode="Externa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cdhe.colorado.gov/sites/highered/files/Test%20Optional%20Details_FORMATTED_7.21.22_webpage.pdf" TargetMode="External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ssprofile.collegeboard.org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of.college-assist.org/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s://highered.colorado.gov/students/preparing-for-college/colorado-application-for-state-financial-aid" TargetMode="External"/><Relationship Id="rId5" Type="http://schemas.openxmlformats.org/officeDocument/2006/relationships/hyperlink" Target="https://studentaid.gov/h/apply-for-aid/fafsa" TargetMode="External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hyperlink" Target="https://www.psdschools.org/academics/college-career-readiness/ascent-program" TargetMode="External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diagramData" Target="../diagrams/data2.xml"/><Relationship Id="rId11" Type="http://schemas.openxmlformats.org/officeDocument/2006/relationships/image" Target="../media/image3.png"/><Relationship Id="rId5" Type="http://schemas.openxmlformats.org/officeDocument/2006/relationships/image" Target="../media/image1.jpeg"/><Relationship Id="rId10" Type="http://schemas.microsoft.com/office/2007/relationships/diagramDrawing" Target="../diagrams/drawing2.xml"/><Relationship Id="rId4" Type="http://schemas.openxmlformats.org/officeDocument/2006/relationships/notesSlide" Target="../notesSlides/notesSlide21.xml"/><Relationship Id="rId9" Type="http://schemas.openxmlformats.org/officeDocument/2006/relationships/diagramColors" Target="../diagrams/colors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7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https://cdhe.colorado.gov/cofreeappdays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hyperlink" Target="https://www.collegeboard.org/" TargetMode="External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fch.psdschools.org/sites/fch/files/SITE_FILES/Career/2023-24%20College%20Visits.pdf" TargetMode="External"/><Relationship Id="rId3" Type="http://schemas.openxmlformats.org/officeDocument/2006/relationships/hyperlink" Target="https://www.commonapp.org/" TargetMode="External"/><Relationship Id="rId7" Type="http://schemas.openxmlformats.org/officeDocument/2006/relationships/hyperlink" Target="https://cof.college-assist.org/" TargetMode="External"/><Relationship Id="rId2" Type="http://schemas.openxmlformats.org/officeDocument/2006/relationships/hyperlink" Target="https://fch.psdschools.org/sites/fch/files/SITE_FILES/Career/College%20Search%20Resources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ighered.colorado.gov/students/preparing-for-college/colorado-application-for-state-financial-aid" TargetMode="External"/><Relationship Id="rId5" Type="http://schemas.openxmlformats.org/officeDocument/2006/relationships/hyperlink" Target="https://fch.psdschools.org/sites/fch/files/SITE_FILES/Paying%20for%20College.pdf" TargetMode="External"/><Relationship Id="rId10" Type="http://schemas.openxmlformats.org/officeDocument/2006/relationships/hyperlink" Target="https://bigfuture.collegeboard.org/" TargetMode="External"/><Relationship Id="rId4" Type="http://schemas.openxmlformats.org/officeDocument/2006/relationships/hyperlink" Target="https://www.coalitionforcollegeaccess.org/" TargetMode="External"/><Relationship Id="rId9" Type="http://schemas.openxmlformats.org/officeDocument/2006/relationships/hyperlink" Target="https://www.niche.com/colleges/search/best-college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hyperlink" Target="https://fch.psdschools.org/family-student-services/counseling/book-appointment" TargetMode="Externa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423335" y="404829"/>
            <a:ext cx="44788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110" y="1241266"/>
            <a:ext cx="4089633" cy="315375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>
                <a:solidFill>
                  <a:schemeClr val="tx2"/>
                </a:solidFill>
                <a:latin typeface="Rockwell"/>
              </a:rPr>
              <a:t>Applying to College</a:t>
            </a:r>
            <a:br>
              <a:rPr lang="en-US" b="1">
                <a:solidFill>
                  <a:schemeClr val="tx2"/>
                </a:solidFill>
                <a:latin typeface="Rockwell"/>
              </a:rPr>
            </a:br>
            <a:endParaRPr lang="en-US" b="1">
              <a:solidFill>
                <a:schemeClr val="tx2"/>
              </a:solidFill>
              <a:latin typeface="Rockwel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110" y="4591665"/>
            <a:ext cx="4089633" cy="16223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>
                <a:solidFill>
                  <a:schemeClr val="tx2"/>
                </a:solidFill>
                <a:latin typeface="Verdana Pro"/>
              </a:rPr>
              <a:t>FCHS Class of 2024</a:t>
            </a:r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90332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FA92B4-8750-69BA-6B4C-D08726429736}"/>
              </a:ext>
            </a:extLst>
          </p:cNvPr>
          <p:cNvSpPr/>
          <p:nvPr/>
        </p:nvSpPr>
        <p:spPr>
          <a:xfrm>
            <a:off x="10428940" y="563"/>
            <a:ext cx="690113" cy="1178943"/>
          </a:xfrm>
          <a:prstGeom prst="rect">
            <a:avLst/>
          </a:prstGeom>
          <a:solidFill>
            <a:srgbClr val="EDD8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urple and yellow letter f&#10;&#10;Description automatically generated">
            <a:extLst>
              <a:ext uri="{FF2B5EF4-FFF2-40B4-BE49-F238E27FC236}">
                <a16:creationId xmlns:a16="http://schemas.microsoft.com/office/drawing/2014/main" id="{A2A067B1-0012-1F87-33DD-807AC2D60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4589" y="1296096"/>
            <a:ext cx="4853888" cy="4913484"/>
          </a:xfrm>
          <a:prstGeom prst="rect">
            <a:avLst/>
          </a:prstGeom>
        </p:spPr>
      </p:pic>
      <p:pic>
        <p:nvPicPr>
          <p:cNvPr id="51" name="Audio 50">
            <a:hlinkClick r:id="" action="ppaction://media"/>
            <a:extLst>
              <a:ext uri="{FF2B5EF4-FFF2-40B4-BE49-F238E27FC236}">
                <a16:creationId xmlns:a16="http://schemas.microsoft.com/office/drawing/2014/main" id="{64A4C5BA-33FD-0F28-8C5D-F39C1BC50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49"/>
    </mc:Choice>
    <mc:Fallback>
      <p:transition spd="slow" advTm="16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43780CE-2BE5-46F6-97B2-60DF30217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1A87A49-68E6-459E-A5A6-46229FF42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F6ACD5FC-CAFE-48EB-B765-60EED2E0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6D3404-D8C5-FBC3-7FDF-1F1ECFD0B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endParaRPr lang="en-US">
              <a:solidFill>
                <a:srgbClr val="EBEBEB"/>
              </a:solidFill>
            </a:endParaRPr>
          </a:p>
        </p:txBody>
      </p:sp>
      <p:pic>
        <p:nvPicPr>
          <p:cNvPr id="6" name="Content Placeholder 5" descr="A close-up of a college admission&#10;&#10;Description automatically generated">
            <a:extLst>
              <a:ext uri="{FF2B5EF4-FFF2-40B4-BE49-F238E27FC236}">
                <a16:creationId xmlns:a16="http://schemas.microsoft.com/office/drawing/2014/main" id="{67328AFA-6F10-F591-E9F2-09D5E47C92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94607" y="984239"/>
            <a:ext cx="6391533" cy="4889522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F33B405-D785-4738-B1C0-6A0AA5E9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233DC0E-DE6C-4FB6-A529-51B162641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870477F-E451-4BC3-863F-0E2FC5728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C81A2DD0-4906-9D7B-0E78-577129D83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If applying to two or more Common App colleges</a:t>
            </a:r>
          </a:p>
          <a:p>
            <a:r>
              <a:rPr lang="en-US">
                <a:solidFill>
                  <a:srgbClr val="FFFFFF"/>
                </a:solidFill>
              </a:rPr>
              <a:t>Additional requirements for each college</a:t>
            </a:r>
          </a:p>
          <a:p>
            <a:r>
              <a:rPr lang="en-US">
                <a:solidFill>
                  <a:srgbClr val="FFFFFF"/>
                </a:solidFill>
              </a:rPr>
              <a:t>Submit individually to each college</a:t>
            </a:r>
          </a:p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B4A81DE1-E2BC-4A31-99EE-71350421B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924AEC-AF22-FED2-A517-1B4F509A52A6}"/>
              </a:ext>
            </a:extLst>
          </p:cNvPr>
          <p:cNvSpPr/>
          <p:nvPr/>
        </p:nvSpPr>
        <p:spPr>
          <a:xfrm>
            <a:off x="10428940" y="563"/>
            <a:ext cx="690113" cy="1178943"/>
          </a:xfrm>
          <a:prstGeom prst="rect">
            <a:avLst/>
          </a:prstGeom>
          <a:solidFill>
            <a:srgbClr val="EDD8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0E38AC-0AE8-1ABA-68F0-BCB2A426E69A}"/>
              </a:ext>
            </a:extLst>
          </p:cNvPr>
          <p:cNvSpPr txBox="1"/>
          <p:nvPr/>
        </p:nvSpPr>
        <p:spPr>
          <a:xfrm>
            <a:off x="8692399" y="5673706"/>
            <a:ext cx="2893741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9C09DF5-278A-32FD-E8BA-70D9D279F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9828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9783"/>
    </mc:Choice>
    <mc:Fallback>
      <p:transition spd="slow" advTm="39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C0F5DA-B59F-4F13-8BB8-FFD8F2C57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9CEA1DEC-CC9E-4776-9E08-048A15BFA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CE399CF-F4B8-4832-A8CB-B93F6B1E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F23E73A-FDC8-462C-83C1-3AA89614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70CFA-CC26-0041-0FF7-5A2C44FC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445" y="1130603"/>
            <a:ext cx="3601234" cy="4596794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EBEBEB"/>
                </a:solidFill>
              </a:rPr>
              <a:t>The Common App Dashboard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72765872-3D5E-A942-99D8-FEDB4E4111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747842" y="1122633"/>
            <a:ext cx="7448335" cy="4954676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09BE284-E117-A8D5-D656-95AFA8779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591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33"/>
    </mc:Choice>
    <mc:Fallback>
      <p:transition spd="slow" advTm="33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8DD50E-1D2D-48C6-A470-79FB7F337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78DAAE-B0C3-49A3-8AB1-AD2FF0E36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A8A81D-3338-4B0F-A26F-A3D259D2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801794"/>
            <a:ext cx="11000237" cy="5248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155665-7CE2-4939-AE5E-020DC1D20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C9FAC873-DC4E-455C-4B42-F6205F6A7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62637" y="1284394"/>
            <a:ext cx="9361894" cy="42830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7D39CE-056A-6E11-E7B4-2667C5C9C4E1}"/>
              </a:ext>
            </a:extLst>
          </p:cNvPr>
          <p:cNvSpPr/>
          <p:nvPr/>
        </p:nvSpPr>
        <p:spPr>
          <a:xfrm>
            <a:off x="10428940" y="563"/>
            <a:ext cx="690113" cy="1178943"/>
          </a:xfrm>
          <a:prstGeom prst="rect">
            <a:avLst/>
          </a:prstGeom>
          <a:solidFill>
            <a:srgbClr val="EDD8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B86C4FB8-0AB0-A188-C06C-B9E1195F0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8562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81"/>
    </mc:Choice>
    <mc:Fallback>
      <p:transition spd="slow" advTm="32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461FEE-E603-4866-B07F-F670E7AC8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855481"/>
            <a:ext cx="8761413" cy="898674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Common App- Education 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333A2D7A-D23D-6703-72C4-200353989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079173"/>
            <a:ext cx="8182191" cy="3730689"/>
          </a:xfrm>
        </p:spPr>
        <p:txBody>
          <a:bodyPr anchor="ctr">
            <a:normAutofit lnSpcReduction="10000"/>
          </a:bodyPr>
          <a:lstStyle/>
          <a:p>
            <a:pPr>
              <a:buFont typeface="Courier New" charset="2"/>
              <a:buChar char="o"/>
            </a:pPr>
            <a:r>
              <a:rPr lang="en-US" sz="2400" dirty="0">
                <a:solidFill>
                  <a:schemeClr val="tx1"/>
                </a:solidFill>
              </a:rPr>
              <a:t>Senior class size: 450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Courier New" charset="2"/>
              <a:buChar char="o"/>
            </a:pPr>
            <a:r>
              <a:rPr lang="en-US" sz="2400">
                <a:solidFill>
                  <a:schemeClr val="tx1"/>
                </a:solidFill>
              </a:rPr>
              <a:t>Rank: exact rank, unweighted (</a:t>
            </a:r>
            <a:r>
              <a:rPr lang="en-US" sz="2400" dirty="0" err="1">
                <a:solidFill>
                  <a:schemeClr val="tx1"/>
                </a:solidFill>
              </a:rPr>
              <a:t>StudentVue</a:t>
            </a:r>
            <a:r>
              <a:rPr lang="en-US" sz="2400" dirty="0">
                <a:solidFill>
                  <a:schemeClr val="tx1"/>
                </a:solidFill>
              </a:rPr>
              <a:t> &gt; Course History)</a:t>
            </a:r>
          </a:p>
          <a:p>
            <a:pPr>
              <a:buFont typeface="Courier New" charset="2"/>
              <a:buChar char="o"/>
            </a:pPr>
            <a:r>
              <a:rPr lang="en-US" sz="2400" dirty="0">
                <a:solidFill>
                  <a:schemeClr val="tx1"/>
                </a:solidFill>
              </a:rPr>
              <a:t>GPA scale: 4</a:t>
            </a:r>
          </a:p>
          <a:p>
            <a:pPr>
              <a:buFont typeface="Courier New" charset="2"/>
              <a:buChar char="o"/>
            </a:pPr>
            <a:r>
              <a:rPr lang="en-US" sz="2400">
                <a:solidFill>
                  <a:schemeClr val="tx1"/>
                </a:solidFill>
              </a:rPr>
              <a:t>Cumulative GPA: adjusted cumulative GPA, un</a:t>
            </a:r>
            <a:r>
              <a:rPr lang="en-US" sz="2400" dirty="0">
                <a:solidFill>
                  <a:schemeClr val="tx1"/>
                </a:solidFill>
              </a:rPr>
              <a:t>weighted</a:t>
            </a:r>
          </a:p>
          <a:p>
            <a:pPr>
              <a:buFont typeface="Courier New" charset="2"/>
              <a:buChar char="o"/>
            </a:pPr>
            <a:r>
              <a:rPr lang="en-US" sz="2400" dirty="0">
                <a:solidFill>
                  <a:schemeClr val="tx1"/>
                </a:solidFill>
              </a:rPr>
              <a:t>Your counselor's contact information can be found on our website</a:t>
            </a:r>
          </a:p>
          <a:p>
            <a:pPr lvl="1">
              <a:buFont typeface="Courier New" charset="2"/>
              <a:buChar char="o"/>
            </a:pPr>
            <a:r>
              <a:rPr lang="en-US" sz="2200" dirty="0">
                <a:ea typeface="+mn-lt"/>
                <a:cs typeface="+mn-lt"/>
                <a:hlinkClick r:id="rId5"/>
              </a:rPr>
              <a:t>Counseling Team</a:t>
            </a:r>
            <a:endParaRPr lang="en-US" sz="2200" dirty="0">
              <a:solidFill>
                <a:srgbClr val="40404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A716B2-184A-BFC0-B896-F90BB3ECBA82}"/>
              </a:ext>
            </a:extLst>
          </p:cNvPr>
          <p:cNvSpPr/>
          <p:nvPr/>
        </p:nvSpPr>
        <p:spPr>
          <a:xfrm>
            <a:off x="10428940" y="563"/>
            <a:ext cx="690113" cy="1178943"/>
          </a:xfrm>
          <a:prstGeom prst="rect">
            <a:avLst/>
          </a:prstGeom>
          <a:solidFill>
            <a:srgbClr val="EDD8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CD284ED-1175-4CBA-E998-A9AFD4BDB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4853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9640"/>
    </mc:Choice>
    <mc:Fallback>
      <p:transition spd="slow" advTm="39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950D6-8369-E376-95F5-922037F75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Counselor Information (emails)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CE7B5055-7B71-D0E0-CCC4-793923487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56168" y="1787839"/>
            <a:ext cx="7124752" cy="4843707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C2FD6C-E505-C787-482E-2F695696EF76}"/>
              </a:ext>
            </a:extLst>
          </p:cNvPr>
          <p:cNvSpPr/>
          <p:nvPr/>
        </p:nvSpPr>
        <p:spPr>
          <a:xfrm>
            <a:off x="10428940" y="563"/>
            <a:ext cx="690113" cy="1178943"/>
          </a:xfrm>
          <a:prstGeom prst="rect">
            <a:avLst/>
          </a:prstGeom>
          <a:solidFill>
            <a:srgbClr val="EDD8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B23508DD-758C-767F-521A-62FD9E113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5481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58"/>
    </mc:Choice>
    <mc:Fallback>
      <p:transition spd="slow" advTm="48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9EA2611-DCBA-4E97-A2B2-9A466E76B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BBC615D1-6E12-40EF-915B-316CFDB5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B9797D36-DE1E-47CD-881A-6C1F5828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D23ECA-9964-6024-F275-5F1DD1275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Test Scores </a:t>
            </a:r>
          </a:p>
        </p:txBody>
      </p:sp>
      <p:pic>
        <p:nvPicPr>
          <p:cNvPr id="14" name="Picture 13" descr="Hand holding a pen shading number on a sheet">
            <a:extLst>
              <a:ext uri="{FF2B5EF4-FFF2-40B4-BE49-F238E27FC236}">
                <a16:creationId xmlns:a16="http://schemas.microsoft.com/office/drawing/2014/main" id="{7CFF2023-1079-DBD2-0D25-DA67CE6F9E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207" r="-2" b="-2"/>
          <a:stretch/>
        </p:blipFill>
        <p:spPr>
          <a:xfrm>
            <a:off x="6774511" y="480060"/>
            <a:ext cx="4929808" cy="5897880"/>
          </a:xfrm>
          <a:custGeom>
            <a:avLst/>
            <a:gdLst/>
            <a:ahLst/>
            <a:cxnLst/>
            <a:rect l="l" t="t" r="r" b="b"/>
            <a:pathLst>
              <a:path w="4929808" h="5897880">
                <a:moveTo>
                  <a:pt x="104535" y="0"/>
                </a:moveTo>
                <a:lnTo>
                  <a:pt x="2751151" y="0"/>
                </a:lnTo>
                <a:lnTo>
                  <a:pt x="4769032" y="0"/>
                </a:lnTo>
                <a:lnTo>
                  <a:pt x="4929808" y="0"/>
                </a:lnTo>
                <a:lnTo>
                  <a:pt x="4929808" y="5897880"/>
                </a:lnTo>
                <a:lnTo>
                  <a:pt x="4769032" y="5897880"/>
                </a:lnTo>
                <a:lnTo>
                  <a:pt x="2751151" y="5897880"/>
                </a:lnTo>
                <a:lnTo>
                  <a:pt x="0" y="5897880"/>
                </a:lnTo>
                <a:lnTo>
                  <a:pt x="0" y="5896985"/>
                </a:lnTo>
                <a:lnTo>
                  <a:pt x="103291" y="5896985"/>
                </a:lnTo>
                <a:lnTo>
                  <a:pt x="112340" y="5838313"/>
                </a:lnTo>
                <a:lnTo>
                  <a:pt x="123631" y="5762037"/>
                </a:lnTo>
                <a:lnTo>
                  <a:pt x="135550" y="5671232"/>
                </a:lnTo>
                <a:lnTo>
                  <a:pt x="149820" y="5563476"/>
                </a:lnTo>
                <a:lnTo>
                  <a:pt x="164875" y="5444219"/>
                </a:lnTo>
                <a:lnTo>
                  <a:pt x="180714" y="5309828"/>
                </a:lnTo>
                <a:lnTo>
                  <a:pt x="197494" y="5163329"/>
                </a:lnTo>
                <a:lnTo>
                  <a:pt x="214273" y="5004117"/>
                </a:lnTo>
                <a:lnTo>
                  <a:pt x="231367" y="4834615"/>
                </a:lnTo>
                <a:lnTo>
                  <a:pt x="247205" y="4651794"/>
                </a:lnTo>
                <a:lnTo>
                  <a:pt x="262417" y="4460498"/>
                </a:lnTo>
                <a:lnTo>
                  <a:pt x="276217" y="4258305"/>
                </a:lnTo>
                <a:lnTo>
                  <a:pt x="289390" y="4047637"/>
                </a:lnTo>
                <a:lnTo>
                  <a:pt x="301779" y="3827889"/>
                </a:lnTo>
                <a:lnTo>
                  <a:pt x="306170" y="3715291"/>
                </a:lnTo>
                <a:lnTo>
                  <a:pt x="311031" y="3600271"/>
                </a:lnTo>
                <a:lnTo>
                  <a:pt x="315579" y="3483435"/>
                </a:lnTo>
                <a:lnTo>
                  <a:pt x="318558" y="3365994"/>
                </a:lnTo>
                <a:lnTo>
                  <a:pt x="321224" y="3246131"/>
                </a:lnTo>
                <a:lnTo>
                  <a:pt x="324047" y="3125058"/>
                </a:lnTo>
                <a:lnTo>
                  <a:pt x="325929" y="3001563"/>
                </a:lnTo>
                <a:lnTo>
                  <a:pt x="325929" y="2876858"/>
                </a:lnTo>
                <a:lnTo>
                  <a:pt x="326870" y="2750941"/>
                </a:lnTo>
                <a:lnTo>
                  <a:pt x="325929" y="2623814"/>
                </a:lnTo>
                <a:lnTo>
                  <a:pt x="324047" y="2494871"/>
                </a:lnTo>
                <a:lnTo>
                  <a:pt x="322322" y="2365928"/>
                </a:lnTo>
                <a:lnTo>
                  <a:pt x="318558" y="2235169"/>
                </a:lnTo>
                <a:lnTo>
                  <a:pt x="314638" y="2103199"/>
                </a:lnTo>
                <a:lnTo>
                  <a:pt x="310090" y="1971229"/>
                </a:lnTo>
                <a:lnTo>
                  <a:pt x="303660" y="1838048"/>
                </a:lnTo>
                <a:lnTo>
                  <a:pt x="295976" y="1703656"/>
                </a:lnTo>
                <a:lnTo>
                  <a:pt x="288606" y="1568660"/>
                </a:lnTo>
                <a:lnTo>
                  <a:pt x="279197" y="1433663"/>
                </a:lnTo>
                <a:lnTo>
                  <a:pt x="267906" y="1296850"/>
                </a:lnTo>
                <a:lnTo>
                  <a:pt x="256615" y="1161853"/>
                </a:lnTo>
                <a:lnTo>
                  <a:pt x="243598" y="1024435"/>
                </a:lnTo>
                <a:lnTo>
                  <a:pt x="229328" y="886411"/>
                </a:lnTo>
                <a:lnTo>
                  <a:pt x="214273" y="750203"/>
                </a:lnTo>
                <a:lnTo>
                  <a:pt x="196709" y="612180"/>
                </a:lnTo>
                <a:lnTo>
                  <a:pt x="177891" y="474761"/>
                </a:lnTo>
                <a:lnTo>
                  <a:pt x="159229" y="336738"/>
                </a:lnTo>
                <a:lnTo>
                  <a:pt x="137432" y="199320"/>
                </a:lnTo>
                <a:lnTo>
                  <a:pt x="115163" y="62507"/>
                </a:lnTo>
                <a:close/>
              </a:path>
            </a:pathLst>
          </a:cu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A2FAF1F-F462-46AF-A9E6-CC93C4E2C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146BED8-BAE9-42C5-A3DD-7B946445D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5765FE8-B62F-41E4-A73C-74C91A8FD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41FF8-3A75-1251-0206-7789A0002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072776" cy="38117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Test optional – admissions and/or merit aid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Official test scores – College Board (SAT)</a:t>
            </a:r>
          </a:p>
          <a:p>
            <a:r>
              <a:rPr lang="en-US" sz="2000" b="1" dirty="0">
                <a:solidFill>
                  <a:schemeClr val="tx1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 Optional Details - CO Colleges </a:t>
            </a:r>
            <a:endParaRPr lang="en-US" sz="2000" b="1">
              <a:solidFill>
                <a:schemeClr val="tx1"/>
              </a:solidFill>
              <a:ea typeface="+mn-lt"/>
              <a:cs typeface="+mn-lt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000" b="1" dirty="0">
                <a:solidFill>
                  <a:srgbClr val="FFFFFF"/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FairTest</a:t>
            </a:r>
            <a:r>
              <a:rPr lang="en-US" sz="2000" b="1" dirty="0">
                <a:solidFill>
                  <a:srgbClr val="FFFFFF"/>
                </a:solidFill>
                <a:ea typeface="+mn-lt"/>
                <a:cs typeface="+mn-lt"/>
              </a:rPr>
              <a:t> - list of test-optional colleges </a:t>
            </a:r>
            <a:endParaRPr lang="en-US" sz="2000" b="1" dirty="0">
              <a:solidFill>
                <a:srgbClr val="FFFFFF"/>
              </a:solidFill>
            </a:endParaRPr>
          </a:p>
          <a:p>
            <a:endParaRPr lang="en-US" b="1">
              <a:solidFill>
                <a:srgbClr val="FFFFFF"/>
              </a:solidFill>
            </a:endParaRPr>
          </a:p>
          <a:p>
            <a:endParaRPr lang="en-US" b="1">
              <a:solidFill>
                <a:srgbClr val="FFFFFF"/>
              </a:solidFill>
            </a:endParaRPr>
          </a:p>
          <a:p>
            <a:endParaRPr lang="en-US">
              <a:solidFill>
                <a:srgbClr val="FFFFFF"/>
              </a:solidFill>
            </a:endParaRPr>
          </a:p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C78212-E3A6-059D-6CF1-6B5B4C512C6C}"/>
              </a:ext>
            </a:extLst>
          </p:cNvPr>
          <p:cNvSpPr/>
          <p:nvPr/>
        </p:nvSpPr>
        <p:spPr>
          <a:xfrm>
            <a:off x="10428940" y="563"/>
            <a:ext cx="690113" cy="1178943"/>
          </a:xfrm>
          <a:prstGeom prst="rect">
            <a:avLst/>
          </a:prstGeom>
          <a:solidFill>
            <a:srgbClr val="EDD8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Audio 57">
            <a:hlinkClick r:id="" action="ppaction://media"/>
            <a:extLst>
              <a:ext uri="{FF2B5EF4-FFF2-40B4-BE49-F238E27FC236}">
                <a16:creationId xmlns:a16="http://schemas.microsoft.com/office/drawing/2014/main" id="{46D3655C-485F-EFAE-1E26-F473DDE5B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0259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6084"/>
    </mc:Choice>
    <mc:Fallback>
      <p:transition spd="slow" advTm="56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99CC801-F0C4-71E8-1430-9FA9FA976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72" y="1209957"/>
            <a:ext cx="3034580" cy="4438087"/>
          </a:xfrm>
        </p:spPr>
        <p:txBody>
          <a:bodyPr anchor="ctr">
            <a:normAutofit/>
          </a:bodyPr>
          <a:lstStyle/>
          <a:p>
            <a:pPr algn="r"/>
            <a:r>
              <a:rPr lang="en-US" sz="3200">
                <a:solidFill>
                  <a:schemeClr val="tx1"/>
                </a:solidFill>
              </a:rPr>
              <a:t>Personal Essay&amp; Writing Supplements 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A2E65-879A-FBE4-B117-7773BDAB4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424" y="1538348"/>
            <a:ext cx="5302189" cy="47399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Personal Essay required by many colleges</a:t>
            </a:r>
          </a:p>
          <a:p>
            <a:r>
              <a:rPr lang="en-US">
                <a:solidFill>
                  <a:schemeClr val="tx1"/>
                </a:solidFill>
              </a:rPr>
              <a:t>Writing section on the Common App </a:t>
            </a:r>
          </a:p>
          <a:p>
            <a:r>
              <a:rPr lang="en-US">
                <a:solidFill>
                  <a:schemeClr val="tx1"/>
                </a:solidFill>
              </a:rPr>
              <a:t>6 prompts, choose 1 (or topic of your choice)</a:t>
            </a:r>
          </a:p>
          <a:p>
            <a:r>
              <a:rPr lang="en-US">
                <a:solidFill>
                  <a:schemeClr val="tx1"/>
                </a:solidFill>
              </a:rPr>
              <a:t>Writing section – shows which colleges require, can still submit if optional </a:t>
            </a:r>
          </a:p>
          <a:p>
            <a:r>
              <a:rPr lang="en-US">
                <a:solidFill>
                  <a:schemeClr val="tx1"/>
                </a:solidFill>
              </a:rPr>
              <a:t>Writing Supplement – required by some colleges 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My Colleges &gt; Questions &gt; Writing 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Or, My Colleges &gt; Writing Supplement </a:t>
            </a:r>
          </a:p>
          <a:p>
            <a:r>
              <a:rPr lang="en-US">
                <a:solidFill>
                  <a:schemeClr val="tx1"/>
                </a:solidFill>
              </a:rPr>
              <a:t>Optional writing? Do it! </a:t>
            </a:r>
          </a:p>
          <a:p>
            <a:r>
              <a:rPr lang="en-US">
                <a:solidFill>
                  <a:schemeClr val="tx1"/>
                </a:solidFill>
              </a:rPr>
              <a:t>Proofread, grammar, second set of eyes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057737-FFE0-3AC0-973F-A23BB61F871C}"/>
              </a:ext>
            </a:extLst>
          </p:cNvPr>
          <p:cNvSpPr/>
          <p:nvPr/>
        </p:nvSpPr>
        <p:spPr>
          <a:xfrm>
            <a:off x="10932148" y="460639"/>
            <a:ext cx="790754" cy="5909093"/>
          </a:xfrm>
          <a:prstGeom prst="rect">
            <a:avLst/>
          </a:prstGeom>
          <a:solidFill>
            <a:srgbClr val="EDD8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A7919D0-5F41-600E-C4A4-9E804016E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4061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24"/>
    </mc:Choice>
    <mc:Fallback>
      <p:transition spd="slow" advTm="61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7F4B2D-209D-DBC0-954A-AD888F659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47" y="1085549"/>
            <a:ext cx="3430947" cy="4686903"/>
          </a:xfrm>
        </p:spPr>
        <p:txBody>
          <a:bodyPr anchor="ctr">
            <a:normAutofit/>
          </a:bodyPr>
          <a:lstStyle/>
          <a:p>
            <a:pPr algn="r"/>
            <a:r>
              <a:rPr lang="en-US">
                <a:solidFill>
                  <a:schemeClr val="tx1"/>
                </a:solidFill>
              </a:rPr>
              <a:t>Extracurricular Activities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5C3A9-3DC0-954C-4642-0D1278D58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1399" y="1085549"/>
            <a:ext cx="5579707" cy="4686903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Quality over quantity </a:t>
            </a:r>
          </a:p>
          <a:p>
            <a:pPr marL="0" indent="0">
              <a:buNone/>
            </a:pPr>
            <a:endParaRPr lang="en-US" sz="200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Highlight interests &amp; leadership</a:t>
            </a:r>
          </a:p>
          <a:p>
            <a:pPr marL="0" indent="0">
              <a:buNone/>
            </a:pPr>
            <a:endParaRPr lang="en-US" sz="200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List up to 10 on Common App </a:t>
            </a:r>
          </a:p>
          <a:p>
            <a:pPr marL="0" indent="0">
              <a:buNone/>
            </a:pPr>
            <a:endParaRPr lang="en-US" sz="200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Ex: arts, clubs, community engagement, family responsibilities, hobbies, sports, work, volunteering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E487E64-E58A-CAFA-3B72-8A969EBD9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9018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5148"/>
    </mc:Choice>
    <mc:Fallback>
      <p:transition spd="slow" advTm="45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F9564-1D79-330B-405F-0E98F5D64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Aid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6C601-7DED-BAFD-F24B-EC896FE12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420705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>
                <a:solidFill>
                  <a:srgbClr val="8F8F8F"/>
                </a:solidFill>
                <a:hlinkClick r:id="rId5"/>
              </a:rPr>
              <a:t>FAFSA</a:t>
            </a:r>
            <a:r>
              <a:rPr lang="en-US" sz="2400">
                <a:solidFill>
                  <a:srgbClr val="8F8F8F"/>
                </a:solidFill>
              </a:rPr>
              <a:t> - </a:t>
            </a:r>
            <a:r>
              <a:rPr lang="en-US" sz="2400"/>
              <a:t>Free Application for Federal Student Aid  </a:t>
            </a:r>
          </a:p>
          <a:p>
            <a:pPr lvl="1"/>
            <a:r>
              <a:rPr lang="en-US" sz="2400" dirty="0"/>
              <a:t>Available December 2023</a:t>
            </a:r>
          </a:p>
          <a:p>
            <a:pPr marL="457200" lvl="1" indent="0">
              <a:buNone/>
            </a:pPr>
            <a:endParaRPr lang="en-US" sz="2400" dirty="0">
              <a:solidFill>
                <a:srgbClr val="404040"/>
              </a:solidFill>
            </a:endParaRPr>
          </a:p>
          <a:p>
            <a:r>
              <a:rPr lang="en-US" sz="2400" dirty="0">
                <a:solidFill>
                  <a:srgbClr val="8F8F8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CASFA</a:t>
            </a:r>
            <a:r>
              <a:rPr lang="en-US" sz="2400" dirty="0"/>
              <a:t> – CO Application for State Financial Aid: non-US citizens and non-residents (ASSET)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>
                <a:solidFill>
                  <a:srgbClr val="8F8F8F"/>
                </a:solidFill>
                <a:hlinkClick r:id="rId7"/>
              </a:rPr>
              <a:t>College Opportunity Fund (COF)</a:t>
            </a:r>
            <a:endParaRPr lang="en-US" sz="2400" dirty="0"/>
          </a:p>
          <a:p>
            <a:endParaRPr lang="en-US" sz="2400" dirty="0">
              <a:solidFill>
                <a:srgbClr val="8F8F8F"/>
              </a:solidFill>
            </a:endParaRPr>
          </a:p>
          <a:p>
            <a:r>
              <a:rPr lang="en-US" sz="2400" dirty="0"/>
              <a:t> </a:t>
            </a:r>
            <a:r>
              <a:rPr lang="en-US" sz="2400" dirty="0">
                <a:solidFill>
                  <a:srgbClr val="8F8F8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CSS </a:t>
            </a:r>
            <a:r>
              <a:rPr lang="en-US" sz="2400" dirty="0">
                <a:solidFill>
                  <a:srgbClr val="8F8F8F"/>
                </a:solidFill>
                <a:hlinkClick r:id="rId8"/>
              </a:rPr>
              <a:t>Profile -</a:t>
            </a:r>
            <a:r>
              <a:rPr lang="en-US" sz="2400" dirty="0">
                <a:solidFill>
                  <a:srgbClr val="8F8F8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en-US" sz="2400" dirty="0"/>
              <a:t>required by some colleges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54475E-7A76-8CB7-F211-39DF7EA4F9D9}"/>
              </a:ext>
            </a:extLst>
          </p:cNvPr>
          <p:cNvSpPr/>
          <p:nvPr/>
        </p:nvSpPr>
        <p:spPr>
          <a:xfrm>
            <a:off x="10428940" y="563"/>
            <a:ext cx="690113" cy="1178943"/>
          </a:xfrm>
          <a:prstGeom prst="rect">
            <a:avLst/>
          </a:prstGeom>
          <a:solidFill>
            <a:srgbClr val="EDD8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BFC14B88-C56D-17B6-A8B2-D2E8FB1949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3626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93"/>
    </mc:Choice>
    <mc:Fallback>
      <p:transition spd="slow" advTm="43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F9564-1D79-330B-405F-0E98F5D64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Aid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6C601-7DED-BAFD-F24B-EC896FE12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100293"/>
            <a:ext cx="8825659" cy="471026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400" dirty="0"/>
              <a:t>Net Price Calculator (NPC) - college website 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Institutional Scholarship (Merit Aid) – often qualify through applying to the college 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Local Scholarships – updated on </a:t>
            </a:r>
            <a:r>
              <a:rPr lang="en-US" sz="2400" err="1"/>
              <a:t>Xello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National Scholarships – see "the wall" or resources slide 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Award letters – spring</a:t>
            </a:r>
          </a:p>
          <a:p>
            <a:pPr lvl="1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54475E-7A76-8CB7-F211-39DF7EA4F9D9}"/>
              </a:ext>
            </a:extLst>
          </p:cNvPr>
          <p:cNvSpPr/>
          <p:nvPr/>
        </p:nvSpPr>
        <p:spPr>
          <a:xfrm>
            <a:off x="10428940" y="563"/>
            <a:ext cx="690113" cy="1178943"/>
          </a:xfrm>
          <a:prstGeom prst="rect">
            <a:avLst/>
          </a:prstGeom>
          <a:solidFill>
            <a:srgbClr val="EDD8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pic>
        <p:nvPicPr>
          <p:cNvPr id="51" name="Audio 50">
            <a:hlinkClick r:id="" action="ppaction://media"/>
            <a:extLst>
              <a:ext uri="{FF2B5EF4-FFF2-40B4-BE49-F238E27FC236}">
                <a16:creationId xmlns:a16="http://schemas.microsoft.com/office/drawing/2014/main" id="{054B6008-3ED6-B4D7-0A0D-E6E543F56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68795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07"/>
    </mc:Choice>
    <mc:Fallback>
      <p:transition spd="slow" advTm="52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22442-F55C-F85B-0A12-4EDD5845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/>
              <a:t>Agenda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4F81E8-756E-5827-5463-A29E34C9F11A}"/>
              </a:ext>
            </a:extLst>
          </p:cNvPr>
          <p:cNvSpPr/>
          <p:nvPr/>
        </p:nvSpPr>
        <p:spPr>
          <a:xfrm>
            <a:off x="10428940" y="563"/>
            <a:ext cx="690113" cy="1178943"/>
          </a:xfrm>
          <a:prstGeom prst="rect">
            <a:avLst/>
          </a:prstGeom>
          <a:solidFill>
            <a:srgbClr val="EDD8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Content Placeholder 5">
            <a:extLst>
              <a:ext uri="{FF2B5EF4-FFF2-40B4-BE49-F238E27FC236}">
                <a16:creationId xmlns:a16="http://schemas.microsoft.com/office/drawing/2014/main" id="{0235AD14-4387-C34B-A209-E5C211D875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045886"/>
              </p:ext>
            </p:extLst>
          </p:nvPr>
        </p:nvGraphicFramePr>
        <p:xfrm>
          <a:off x="1154954" y="2603500"/>
          <a:ext cx="5211979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3" name="Audio 72">
            <a:hlinkClick r:id="" action="ppaction://media"/>
            <a:extLst>
              <a:ext uri="{FF2B5EF4-FFF2-40B4-BE49-F238E27FC236}">
                <a16:creationId xmlns:a16="http://schemas.microsoft.com/office/drawing/2014/main" id="{6712CF7F-C311-6C93-6B2A-6DD76A198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18363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59"/>
    </mc:Choice>
    <mc:Fallback>
      <p:transition spd="slow" advTm="39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0EE51-4193-7BCB-4010-234E50A78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  <a:hlinkClick r:id="rId5"/>
              </a:rPr>
              <a:t>ASCENT &amp; TREP 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C3152D-D368-4FDF-66CC-A8E37DEBCEAC}"/>
              </a:ext>
            </a:extLst>
          </p:cNvPr>
          <p:cNvSpPr/>
          <p:nvPr/>
        </p:nvSpPr>
        <p:spPr>
          <a:xfrm>
            <a:off x="10428940" y="563"/>
            <a:ext cx="690113" cy="1178943"/>
          </a:xfrm>
          <a:prstGeom prst="rect">
            <a:avLst/>
          </a:prstGeom>
          <a:solidFill>
            <a:srgbClr val="EDD8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A8FFDCD-97AC-28B8-302B-A9882CBCD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8710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Accelerating Students through Concurrent Enrollment (ASCENT)</a:t>
            </a:r>
          </a:p>
          <a:p>
            <a:pPr lvl="1"/>
            <a:r>
              <a:rPr lang="en-US"/>
              <a:t>5th-year high school program</a:t>
            </a:r>
          </a:p>
          <a:p>
            <a:pPr lvl="1"/>
            <a:r>
              <a:rPr lang="en-US"/>
              <a:t>Full year of classes at FRCC or AIMS – paid for by the district!</a:t>
            </a:r>
          </a:p>
          <a:p>
            <a:pPr lvl="1"/>
            <a:r>
              <a:rPr lang="en-US"/>
              <a:t>Qualification – at least 9 post-secondary credit hours</a:t>
            </a:r>
          </a:p>
          <a:p>
            <a:pPr lvl="1"/>
            <a:r>
              <a:rPr lang="en-US"/>
              <a:t>Application available late fall for current seniors</a:t>
            </a:r>
          </a:p>
          <a:p>
            <a:r>
              <a:rPr lang="en-US"/>
              <a:t>Teacher Recruitment Education &amp; Preparation (TREP)</a:t>
            </a:r>
          </a:p>
          <a:p>
            <a:pPr lvl="1"/>
            <a:r>
              <a:rPr lang="en-US"/>
              <a:t>5th &amp; 6th year high school program for future educators</a:t>
            </a:r>
          </a:p>
          <a:p>
            <a:pPr lvl="1"/>
            <a:r>
              <a:rPr lang="en-US"/>
              <a:t>Full year of classes at FRCC of AIMS</a:t>
            </a:r>
          </a:p>
          <a:p>
            <a:pPr lvl="1"/>
            <a:r>
              <a:rPr lang="en-US"/>
              <a:t>Successful completion of 1 college course from educator pathway during 12th grade</a:t>
            </a:r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61" name="Audio 60">
            <a:hlinkClick r:id="" action="ppaction://media"/>
            <a:extLst>
              <a:ext uri="{FF2B5EF4-FFF2-40B4-BE49-F238E27FC236}">
                <a16:creationId xmlns:a16="http://schemas.microsoft.com/office/drawing/2014/main" id="{01ABB89F-DCE3-603A-4C6C-F044609C6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9343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72"/>
    </mc:Choice>
    <mc:Fallback>
      <p:transition spd="slow" advTm="45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F448CB3-7B4F-45D7-B7C0-DF553DF61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C5305EA-7A88-413D-BE8A-47A02476F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5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CA94DB5-FE56-4A3D-BC48-31B559519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28BA2A-0134-D304-CC1E-4D289468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 Community College System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ED434F-8767-46CC-B26B-5AF62FF01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84328B-38F1-2E0D-2156-95E5A0AC9512}"/>
              </a:ext>
            </a:extLst>
          </p:cNvPr>
          <p:cNvSpPr/>
          <p:nvPr/>
        </p:nvSpPr>
        <p:spPr>
          <a:xfrm>
            <a:off x="10428940" y="563"/>
            <a:ext cx="690113" cy="1178943"/>
          </a:xfrm>
          <a:prstGeom prst="rect">
            <a:avLst/>
          </a:prstGeom>
          <a:solidFill>
            <a:srgbClr val="EDD8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08E71BB-1CBB-3441-3DED-1C939FF26D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7990908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C48BD41-CEFD-BAC5-4522-82589930E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02167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9748"/>
    </mc:Choice>
    <mc:Fallback>
      <p:transition spd="slow" advTm="19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5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Calendar on table">
            <a:extLst>
              <a:ext uri="{FF2B5EF4-FFF2-40B4-BE49-F238E27FC236}">
                <a16:creationId xmlns:a16="http://schemas.microsoft.com/office/drawing/2014/main" id="{5C180C7C-66AD-0885-0D7D-0BC4FD01D0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674" r="-1" b="28636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A4350E-7FB1-2D98-C09D-C9EE3FABE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99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>
                <a:solidFill>
                  <a:srgbClr val="EBEBEB"/>
                </a:solidFill>
              </a:rPr>
              <a:t>General Timeline</a:t>
            </a:r>
          </a:p>
        </p:txBody>
      </p:sp>
      <p:sp>
        <p:nvSpPr>
          <p:cNvPr id="67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CC98BAD-06E5-50FC-D455-26625D880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44593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4"/>
    </mc:Choice>
    <mc:Fallback>
      <p:transition spd="slow" advTm="7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1109B5D-BC35-4376-98A2-F53B03E4E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4D90C11-98A3-40E3-B04C-A3025D645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92996-6546-9294-2A94-ECA2D0BA7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791" y="1449324"/>
            <a:ext cx="2621734" cy="4391640"/>
          </a:xfrm>
        </p:spPr>
        <p:txBody>
          <a:bodyPr anchor="t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October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B28FB1-97C9-4A9E-A45B-356508C2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BDAC3-EF3B-4B35-E51D-DF3563638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0393" y="1449324"/>
            <a:ext cx="6230220" cy="43916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Continue researching colleges – FCHS visits, college fairs, campus tours, online </a:t>
            </a:r>
          </a:p>
          <a:p>
            <a:r>
              <a:rPr lang="en-US" sz="2000" dirty="0">
                <a:solidFill>
                  <a:schemeClr val="tx1"/>
                </a:solidFill>
              </a:rPr>
              <a:t>In State College Fair: October 23rd, FRHS from 6:00-7:30PM</a:t>
            </a:r>
          </a:p>
          <a:p>
            <a:r>
              <a:rPr lang="en-US" sz="2000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Colorado Free Application Days!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October 17th-19th </a:t>
            </a:r>
          </a:p>
          <a:p>
            <a:r>
              <a:rPr lang="en-US" sz="2000" dirty="0">
                <a:solidFill>
                  <a:schemeClr val="tx1"/>
                </a:solidFill>
              </a:rPr>
              <a:t>Applying ED/EA: request documents at least 2 weeks before your first deadline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7B6024-B6C4-D92A-92E8-0FB98C8762B5}"/>
              </a:ext>
            </a:extLst>
          </p:cNvPr>
          <p:cNvSpPr/>
          <p:nvPr/>
        </p:nvSpPr>
        <p:spPr>
          <a:xfrm>
            <a:off x="10428940" y="563"/>
            <a:ext cx="690113" cy="1178943"/>
          </a:xfrm>
          <a:prstGeom prst="rect">
            <a:avLst/>
          </a:prstGeom>
          <a:solidFill>
            <a:srgbClr val="EDD8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0AE446E1-9C8A-716F-ED80-85EF48D7B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0983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61634"/>
    </mc:Choice>
    <mc:Fallback>
      <p:transition spd="slow" advTm="61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1109B5D-BC35-4376-98A2-F53B03E4E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4D90C11-98A3-40E3-B04C-A3025D645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7A748-CBEB-84C3-42A3-8FA599A4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791" y="1449324"/>
            <a:ext cx="2621734" cy="4391640"/>
          </a:xfrm>
        </p:spPr>
        <p:txBody>
          <a:bodyPr anchor="t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November </a:t>
            </a:r>
            <a:br>
              <a:rPr lang="en-US" sz="2800" dirty="0">
                <a:solidFill>
                  <a:schemeClr val="tx1"/>
                </a:solidFill>
              </a:rPr>
            </a:br>
            <a:br>
              <a:rPr lang="en-US" sz="2800" dirty="0">
                <a:solidFill>
                  <a:schemeClr val="tx1"/>
                </a:solidFill>
              </a:rPr>
            </a:br>
            <a:br>
              <a:rPr lang="en-US" sz="2800" dirty="0"/>
            </a:br>
            <a:r>
              <a:rPr lang="en-US" sz="2800" dirty="0">
                <a:solidFill>
                  <a:schemeClr val="tx1"/>
                </a:solidFill>
              </a:rPr>
              <a:t>December 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B28FB1-97C9-4A9E-A45B-356508C2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D8382-E96B-1592-92C3-16E7F4A3D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0393" y="1449324"/>
            <a:ext cx="6230220" cy="43916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Submit early applications (EA/ED)</a:t>
            </a:r>
          </a:p>
          <a:p>
            <a:r>
              <a:rPr lang="en-US" dirty="0">
                <a:solidFill>
                  <a:schemeClr val="tx1"/>
                </a:solidFill>
              </a:rPr>
              <a:t>Continue to challenge yourself academically!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Complete applications for Regular Decision</a:t>
            </a:r>
          </a:p>
          <a:p>
            <a:r>
              <a:rPr lang="en-US" dirty="0">
                <a:solidFill>
                  <a:schemeClr val="tx1"/>
                </a:solidFill>
              </a:rPr>
              <a:t>Scholarships!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PSD Scholarship application </a:t>
            </a:r>
          </a:p>
          <a:p>
            <a:r>
              <a:rPr lang="en-US" dirty="0">
                <a:solidFill>
                  <a:schemeClr val="tx1"/>
                </a:solidFill>
              </a:rPr>
              <a:t>Thank you notes to teachers – recommendations </a:t>
            </a:r>
          </a:p>
          <a:p>
            <a:r>
              <a:rPr lang="en-US" dirty="0">
                <a:solidFill>
                  <a:schemeClr val="tx1"/>
                </a:solidFill>
              </a:rPr>
              <a:t>Decision letters for early applications 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BF7634-20E1-0684-69CC-52A90ADD9CFB}"/>
              </a:ext>
            </a:extLst>
          </p:cNvPr>
          <p:cNvSpPr/>
          <p:nvPr/>
        </p:nvSpPr>
        <p:spPr>
          <a:xfrm>
            <a:off x="10428940" y="563"/>
            <a:ext cx="690113" cy="1178943"/>
          </a:xfrm>
          <a:prstGeom prst="rect">
            <a:avLst/>
          </a:prstGeom>
          <a:solidFill>
            <a:srgbClr val="EDD8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4697D772-5FA1-AEBA-2CB1-C8A6250F7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3318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0769"/>
    </mc:Choice>
    <mc:Fallback>
      <p:transition spd="slow" advTm="30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0889A31-FC33-C70A-CD50-E0C852D9F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72" y="1209957"/>
            <a:ext cx="3034580" cy="4438087"/>
          </a:xfrm>
        </p:spPr>
        <p:txBody>
          <a:bodyPr anchor="ctr">
            <a:normAutofit/>
          </a:bodyPr>
          <a:lstStyle/>
          <a:p>
            <a:pPr algn="r"/>
            <a:r>
              <a:rPr lang="en-US" sz="3200">
                <a:solidFill>
                  <a:schemeClr val="tx1"/>
                </a:solidFill>
              </a:rPr>
              <a:t>Other items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48A180B-6DC6-5EC1-6555-820C622F8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424" y="1059025"/>
            <a:ext cx="5302189" cy="4739950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FRCC credit – request official transcript to send to 4-year college (</a:t>
            </a:r>
            <a:r>
              <a:rPr lang="en-US" sz="2000" dirty="0" err="1">
                <a:solidFill>
                  <a:schemeClr val="tx1"/>
                </a:solidFill>
              </a:rPr>
              <a:t>eWolf</a:t>
            </a:r>
            <a:r>
              <a:rPr lang="en-US" sz="2000" dirty="0">
                <a:solidFill>
                  <a:schemeClr val="tx1"/>
                </a:solidFill>
              </a:rPr>
              <a:t> account)</a:t>
            </a:r>
          </a:p>
          <a:p>
            <a:pPr marL="0" indent="0">
              <a:buNone/>
            </a:pPr>
            <a:endParaRPr lang="en-US" sz="200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AP scores – request scores from </a:t>
            </a:r>
            <a:r>
              <a:rPr lang="en-US" sz="20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College Board</a:t>
            </a:r>
          </a:p>
          <a:p>
            <a:endParaRPr lang="en-US" sz="200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May 1st – national deposit day </a:t>
            </a:r>
          </a:p>
          <a:p>
            <a:pPr marL="0" indent="0">
              <a:buNone/>
            </a:pPr>
            <a:endParaRPr lang="en-US" sz="200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Your counselor is here to help!</a:t>
            </a: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8DF91E-55C1-107A-772F-C85E28EC895C}"/>
              </a:ext>
            </a:extLst>
          </p:cNvPr>
          <p:cNvSpPr/>
          <p:nvPr/>
        </p:nvSpPr>
        <p:spPr>
          <a:xfrm>
            <a:off x="10932148" y="417506"/>
            <a:ext cx="790754" cy="5952226"/>
          </a:xfrm>
          <a:prstGeom prst="rect">
            <a:avLst/>
          </a:prstGeom>
          <a:solidFill>
            <a:srgbClr val="EDD8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099E4AF2-EE9B-179F-B9C9-E20722B99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6869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41"/>
    </mc:Choice>
    <mc:Fallback>
      <p:transition spd="slow" advTm="34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3D black question marks with one yellow question mark">
            <a:extLst>
              <a:ext uri="{FF2B5EF4-FFF2-40B4-BE49-F238E27FC236}">
                <a16:creationId xmlns:a16="http://schemas.microsoft.com/office/drawing/2014/main" id="{E594C510-5BE9-7208-B69D-E6898C989C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02" r="7" b="7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249193-07F4-DC03-3963-2E927A8B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99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>
                <a:solidFill>
                  <a:srgbClr val="EBEBEB"/>
                </a:solidFill>
              </a:rPr>
              <a:t>Questions </a:t>
            </a:r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23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595B4-B09B-C2E3-05CE-A76A746D7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appreciate your feedback!</a:t>
            </a:r>
          </a:p>
        </p:txBody>
      </p:sp>
      <p:pic>
        <p:nvPicPr>
          <p:cNvPr id="4" name="Content Placeholder 3" descr="A qr code with black squares&#10;&#10;Description automatically generated">
            <a:extLst>
              <a:ext uri="{FF2B5EF4-FFF2-40B4-BE49-F238E27FC236}">
                <a16:creationId xmlns:a16="http://schemas.microsoft.com/office/drawing/2014/main" id="{30CB2C54-9B07-0AF8-856F-FFFF6A072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9634" y="2603500"/>
            <a:ext cx="3416300" cy="34163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B8A6AE-4A5B-E1F5-D2F8-A4716D1FA13D}"/>
              </a:ext>
            </a:extLst>
          </p:cNvPr>
          <p:cNvSpPr/>
          <p:nvPr/>
        </p:nvSpPr>
        <p:spPr>
          <a:xfrm>
            <a:off x="10428940" y="563"/>
            <a:ext cx="690113" cy="1178943"/>
          </a:xfrm>
          <a:prstGeom prst="rect">
            <a:avLst/>
          </a:prstGeom>
          <a:solidFill>
            <a:srgbClr val="EDD8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92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753A8-E485-0203-AA99-0D9CF2B8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935" y="467293"/>
            <a:ext cx="8761413" cy="898674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Resources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A0EF1A-F2C0-4791-4351-A0BDD3C85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1352671"/>
            <a:ext cx="8825659" cy="50840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College Search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  <a:hlinkClick r:id="rId3"/>
              </a:rPr>
              <a:t>The Common Application </a:t>
            </a:r>
          </a:p>
          <a:p>
            <a:r>
              <a:rPr lang="en-US" dirty="0">
                <a:ea typeface="+mn-lt"/>
                <a:cs typeface="+mn-lt"/>
                <a:hlinkClick r:id="rId4"/>
              </a:rPr>
              <a:t>Coalition Application </a:t>
            </a:r>
          </a:p>
          <a:p>
            <a:r>
              <a:rPr lang="en-US" dirty="0">
                <a:ea typeface="+mn-lt"/>
                <a:cs typeface="+mn-lt"/>
                <a:hlinkClick r:id="rId5"/>
              </a:rPr>
              <a:t>Scholarships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  <a:hlinkClick r:id="rId6"/>
              </a:rPr>
              <a:t>CASFA</a:t>
            </a:r>
            <a:r>
              <a:rPr lang="en-US" dirty="0">
                <a:ea typeface="+mn-lt"/>
                <a:cs typeface="+mn-lt"/>
              </a:rPr>
              <a:t> – CO Application for State Financial Aid: non-US citizens and non-residents (ASSET)</a:t>
            </a:r>
          </a:p>
          <a:p>
            <a:r>
              <a:rPr lang="en-US" dirty="0">
                <a:ea typeface="+mn-lt"/>
                <a:cs typeface="+mn-lt"/>
                <a:hlinkClick r:id="rId7"/>
              </a:rPr>
              <a:t>College Opportunity Fund (COF)</a:t>
            </a:r>
          </a:p>
          <a:p>
            <a:r>
              <a:rPr lang="en-US" dirty="0">
                <a:ea typeface="+mn-lt"/>
                <a:cs typeface="+mn-lt"/>
                <a:hlinkClick r:id="rId8"/>
              </a:rPr>
              <a:t>College Visits @ FCHS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Others</a:t>
            </a:r>
          </a:p>
          <a:p>
            <a:pPr lvl="1"/>
            <a:r>
              <a:rPr lang="en-US" dirty="0">
                <a:ea typeface="+mn-lt"/>
                <a:cs typeface="+mn-lt"/>
                <a:hlinkClick r:id="rId9"/>
              </a:rPr>
              <a:t>Niche</a:t>
            </a:r>
            <a:r>
              <a:rPr lang="en-US" dirty="0">
                <a:ea typeface="+mn-lt"/>
                <a:cs typeface="+mn-lt"/>
              </a:rPr>
              <a:t>: some colleges now accepting students from profile info (no application)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en-US" dirty="0">
                <a:ea typeface="+mn-lt"/>
                <a:cs typeface="+mn-lt"/>
                <a:hlinkClick r:id="rId10"/>
              </a:rPr>
              <a:t>BigFuture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6B92C4-5D76-C772-80B3-F0DDB00B43BB}"/>
              </a:ext>
            </a:extLst>
          </p:cNvPr>
          <p:cNvSpPr/>
          <p:nvPr/>
        </p:nvSpPr>
        <p:spPr>
          <a:xfrm>
            <a:off x="10428940" y="563"/>
            <a:ext cx="690113" cy="1178943"/>
          </a:xfrm>
          <a:prstGeom prst="rect">
            <a:avLst/>
          </a:prstGeom>
          <a:solidFill>
            <a:srgbClr val="EDD8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77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5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91A5E26-1F21-459D-8C03-ADB057B09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The plain white staircase on a white wall">
            <a:extLst>
              <a:ext uri="{FF2B5EF4-FFF2-40B4-BE49-F238E27FC236}">
                <a16:creationId xmlns:a16="http://schemas.microsoft.com/office/drawing/2014/main" id="{DB7CDCBC-4228-6F71-D62B-68E4984D1E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40000"/>
          </a:blip>
          <a:srcRect t="15728" r="-2" b="-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2538AD-5D5D-EFD3-611D-09A2FC80F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2099733"/>
            <a:ext cx="8825658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5400" dirty="0"/>
            </a:b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74" name="Audio 73">
            <a:hlinkClick r:id="" action="ppaction://media"/>
            <a:extLst>
              <a:ext uri="{FF2B5EF4-FFF2-40B4-BE49-F238E27FC236}">
                <a16:creationId xmlns:a16="http://schemas.microsoft.com/office/drawing/2014/main" id="{B1618307-84C1-8C8E-9F0E-B5784828B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6602AAE0-0DBA-2B43-3EE3-615B4D62A4CB}"/>
              </a:ext>
            </a:extLst>
          </p:cNvPr>
          <p:cNvSpPr txBox="1"/>
          <p:nvPr/>
        </p:nvSpPr>
        <p:spPr>
          <a:xfrm>
            <a:off x="2796813" y="2551837"/>
            <a:ext cx="8697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gency FB" panose="020B0503020202020204" pitchFamily="34" charset="0"/>
              </a:rPr>
              <a:t>“You’re off to great places! Today is your day! </a:t>
            </a:r>
          </a:p>
          <a:p>
            <a:r>
              <a:rPr lang="en-US" sz="3600" dirty="0">
                <a:latin typeface="Agency FB" panose="020B0503020202020204" pitchFamily="34" charset="0"/>
              </a:rPr>
              <a:t>Your mountain is waiting, so get on your way!</a:t>
            </a:r>
          </a:p>
          <a:p>
            <a:r>
              <a:rPr lang="en-US" sz="3600" dirty="0">
                <a:latin typeface="Agency FB" panose="020B0503020202020204" pitchFamily="34" charset="0"/>
              </a:rPr>
              <a:t>	-Dr. Seuss</a:t>
            </a:r>
          </a:p>
        </p:txBody>
      </p:sp>
    </p:spTree>
    <p:extLst>
      <p:ext uri="{BB962C8B-B14F-4D97-AF65-F5344CB8AC3E}">
        <p14:creationId xmlns:p14="http://schemas.microsoft.com/office/powerpoint/2010/main" val="3587921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1793"/>
    </mc:Choice>
    <mc:Fallback>
      <p:transition spd="slow" advTm="21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423335" y="404829"/>
            <a:ext cx="44788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D54B9-1ACC-F9C2-4FEF-58A92FA63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10" y="973668"/>
            <a:ext cx="4177867" cy="13916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Creating a college list </a:t>
            </a:r>
          </a:p>
        </p:txBody>
      </p:sp>
      <p:sp>
        <p:nvSpPr>
          <p:cNvPr id="45" name="Content Placeholder 42">
            <a:extLst>
              <a:ext uri="{FF2B5EF4-FFF2-40B4-BE49-F238E27FC236}">
                <a16:creationId xmlns:a16="http://schemas.microsoft.com/office/drawing/2014/main" id="{B6F3D7DD-DB6C-9938-CFFF-F97DCD8BA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10" y="2603500"/>
            <a:ext cx="4072673" cy="34163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Safe, reach schools</a:t>
            </a:r>
          </a:p>
          <a:p>
            <a:r>
              <a:rPr lang="en-US" sz="2000" dirty="0"/>
              <a:t>3-7, not 37</a:t>
            </a:r>
          </a:p>
          <a:p>
            <a:r>
              <a:rPr lang="en-US" sz="2000" dirty="0"/>
              <a:t>Exploration with Big Futures link</a:t>
            </a:r>
          </a:p>
          <a:p>
            <a:r>
              <a:rPr lang="en-US" sz="2000" dirty="0"/>
              <a:t>Academic, social, and financial fit</a:t>
            </a:r>
          </a:p>
        </p:txBody>
      </p:sp>
      <p:pic>
        <p:nvPicPr>
          <p:cNvPr id="4" name="Content Placeholder 3" descr="A person holding a computer&#10;&#10;Description automatically generated">
            <a:extLst>
              <a:ext uri="{FF2B5EF4-FFF2-40B4-BE49-F238E27FC236}">
                <a16:creationId xmlns:a16="http://schemas.microsoft.com/office/drawing/2014/main" id="{DDE30DA6-4695-8B08-4EB7-034D67FEE1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74" r="26289" b="-1"/>
          <a:stretch/>
        </p:blipFill>
        <p:spPr>
          <a:xfrm>
            <a:off x="5120117" y="461681"/>
            <a:ext cx="6585549" cy="5934638"/>
          </a:xfrm>
          <a:custGeom>
            <a:avLst/>
            <a:gdLst/>
            <a:ahLst/>
            <a:cxnLst/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sp>
        <p:nvSpPr>
          <p:cNvPr id="50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90332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20" name="Audio 119">
            <a:hlinkClick r:id="" action="ppaction://media"/>
            <a:extLst>
              <a:ext uri="{FF2B5EF4-FFF2-40B4-BE49-F238E27FC236}">
                <a16:creationId xmlns:a16="http://schemas.microsoft.com/office/drawing/2014/main" id="{929FA10A-FB0D-0238-CCC9-E2E9B449F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6137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16"/>
    </mc:Choice>
    <mc:Fallback>
      <p:transition spd="slow" advTm="70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880E5C-7172-D5B9-5479-9508259F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47" y="1085549"/>
            <a:ext cx="3430947" cy="4686903"/>
          </a:xfrm>
        </p:spPr>
        <p:txBody>
          <a:bodyPr anchor="ctr">
            <a:normAutofit/>
          </a:bodyPr>
          <a:lstStyle/>
          <a:p>
            <a:pPr algn="r"/>
            <a:r>
              <a:rPr lang="en-US">
                <a:solidFill>
                  <a:schemeClr val="tx1"/>
                </a:solidFill>
              </a:rPr>
              <a:t>Terminology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9FEBD-7099-699E-C392-C671856F3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1399" y="1085549"/>
            <a:ext cx="5579707" cy="468690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Common Application, Coalition</a:t>
            </a:r>
          </a:p>
          <a:p>
            <a:r>
              <a:rPr lang="en-US" dirty="0">
                <a:solidFill>
                  <a:schemeClr val="tx1"/>
                </a:solidFill>
              </a:rPr>
              <a:t>Regular Decision</a:t>
            </a:r>
          </a:p>
          <a:p>
            <a:r>
              <a:rPr lang="en-US" dirty="0">
                <a:solidFill>
                  <a:schemeClr val="tx1"/>
                </a:solidFill>
              </a:rPr>
              <a:t>Early Action</a:t>
            </a:r>
          </a:p>
          <a:p>
            <a:r>
              <a:rPr lang="en-US" dirty="0">
                <a:solidFill>
                  <a:schemeClr val="tx1"/>
                </a:solidFill>
              </a:rPr>
              <a:t>Early Decision</a:t>
            </a:r>
          </a:p>
          <a:p>
            <a:r>
              <a:rPr lang="en-US" dirty="0">
                <a:solidFill>
                  <a:schemeClr val="tx1"/>
                </a:solidFill>
              </a:rPr>
              <a:t>Rolling Admissions</a:t>
            </a:r>
          </a:p>
          <a:p>
            <a:r>
              <a:rPr lang="en-US" dirty="0">
                <a:solidFill>
                  <a:schemeClr val="tx1"/>
                </a:solidFill>
              </a:rPr>
              <a:t>Deferred Admissions</a:t>
            </a:r>
          </a:p>
          <a:p>
            <a:r>
              <a:rPr lang="en-US" dirty="0">
                <a:solidFill>
                  <a:schemeClr val="tx1"/>
                </a:solidFill>
              </a:rPr>
              <a:t>Waitlist </a:t>
            </a:r>
          </a:p>
          <a:p>
            <a:r>
              <a:rPr lang="en-US" dirty="0">
                <a:solidFill>
                  <a:schemeClr val="tx1"/>
                </a:solidFill>
              </a:rPr>
              <a:t>GPA</a:t>
            </a:r>
          </a:p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8" name="Audio 57">
            <a:hlinkClick r:id="" action="ppaction://media"/>
            <a:extLst>
              <a:ext uri="{FF2B5EF4-FFF2-40B4-BE49-F238E27FC236}">
                <a16:creationId xmlns:a16="http://schemas.microsoft.com/office/drawing/2014/main" id="{9324DA5D-76DF-4FA6-5C1B-C4690CA86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69916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08506"/>
    </mc:Choice>
    <mc:Fallback>
      <p:transition spd="slow" advTm="108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5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6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39D9C-F824-7BBB-96EC-24E23DFC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College Application Process at FCHS 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5A657F0-42F3-40D3-BC75-7DA1F5C6A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2E94FF68-7A60-47B7-AB98-1674FC7F2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2" name="Freeform 5">
              <a:extLst>
                <a:ext uri="{FF2B5EF4-FFF2-40B4-BE49-F238E27FC236}">
                  <a16:creationId xmlns:a16="http://schemas.microsoft.com/office/drawing/2014/main" id="{42B4F8D7-4E9C-45EF-9072-1AF32CEF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5">
              <a:extLst>
                <a:ext uri="{FF2B5EF4-FFF2-40B4-BE49-F238E27FC236}">
                  <a16:creationId xmlns:a16="http://schemas.microsoft.com/office/drawing/2014/main" id="{3ECBDDDB-593C-40F0-8E80-AA75798EE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 descr="A cartoon of a baby animal&#10;&#10;Description automatically generated">
            <a:extLst>
              <a:ext uri="{FF2B5EF4-FFF2-40B4-BE49-F238E27FC236}">
                <a16:creationId xmlns:a16="http://schemas.microsoft.com/office/drawing/2014/main" id="{5DF75166-8CA8-02ED-8A55-6667DAD0AF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7260" y="1114621"/>
            <a:ext cx="4608185" cy="46287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E69049-EA04-E637-DAB3-0DE8D8F5CE32}"/>
              </a:ext>
            </a:extLst>
          </p:cNvPr>
          <p:cNvSpPr/>
          <p:nvPr/>
        </p:nvSpPr>
        <p:spPr>
          <a:xfrm>
            <a:off x="10428940" y="563"/>
            <a:ext cx="690113" cy="1178943"/>
          </a:xfrm>
          <a:prstGeom prst="rect">
            <a:avLst/>
          </a:prstGeom>
          <a:solidFill>
            <a:srgbClr val="EDD8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11B4B829-997B-9D52-B5C7-7C04A7CD5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2064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53"/>
    </mc:Choice>
    <mc:Fallback>
      <p:transition spd="slow" advTm="10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B2971-D2CA-54CD-3807-8A44CF866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855482"/>
            <a:ext cx="8761413" cy="898674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Senior Meeting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47E0C-0375-D7B1-2DCD-864D2EE79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1719739"/>
            <a:ext cx="8182191" cy="3730689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Schedule meeting with your counselor before 11/1</a:t>
            </a:r>
          </a:p>
          <a:p>
            <a:pPr marL="0" indent="0">
              <a:buNone/>
            </a:pPr>
            <a:endParaRPr lang="en-US" sz="200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Discuss post-secondary plans and individual timelines &amp; tasks</a:t>
            </a:r>
          </a:p>
          <a:p>
            <a:pPr marL="0" indent="0">
              <a:buNone/>
            </a:pPr>
            <a:endParaRPr lang="en-US" sz="200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Schedule directly with counselor or with Leanne Jones, Student Services Secretary</a:t>
            </a:r>
          </a:p>
          <a:p>
            <a:pPr lvl="1"/>
            <a:r>
              <a:rPr lang="en-US" sz="1800">
                <a:solidFill>
                  <a:schemeClr val="tx1"/>
                </a:solidFill>
                <a:ea typeface="+mn-lt"/>
                <a:cs typeface="+mn-lt"/>
                <a:hlinkClick r:id="rId5"/>
              </a:rPr>
              <a:t>Book an Appointment </a:t>
            </a:r>
            <a:endParaRPr lang="en-US" sz="1800">
              <a:solidFill>
                <a:schemeClr val="tx1"/>
              </a:solidFill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99F4A4-FE6C-6CE2-8BFF-35B8D3E148B5}"/>
              </a:ext>
            </a:extLst>
          </p:cNvPr>
          <p:cNvSpPr/>
          <p:nvPr/>
        </p:nvSpPr>
        <p:spPr>
          <a:xfrm>
            <a:off x="10428940" y="563"/>
            <a:ext cx="690113" cy="1178943"/>
          </a:xfrm>
          <a:prstGeom prst="rect">
            <a:avLst/>
          </a:prstGeom>
          <a:solidFill>
            <a:srgbClr val="EDD8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AF5E34B3-9066-DDE5-7C87-295D51B5F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37426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46"/>
    </mc:Choice>
    <mc:Fallback>
      <p:transition spd="slow" advTm="28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2557F1E-5F38-9287-3D25-43D4AFE05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72" y="1209957"/>
            <a:ext cx="3034580" cy="4438087"/>
          </a:xfrm>
        </p:spPr>
        <p:txBody>
          <a:bodyPr anchor="ctr">
            <a:normAutofit/>
          </a:bodyPr>
          <a:lstStyle/>
          <a:p>
            <a:pPr algn="r"/>
            <a:r>
              <a:rPr lang="en-US" sz="3200">
                <a:solidFill>
                  <a:schemeClr val="tx1"/>
                </a:solidFill>
              </a:rPr>
              <a:t>Official Transcripts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0C6DE-58B5-003A-6931-BA16F5E44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424" y="1059025"/>
            <a:ext cx="5302189" cy="473995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Transcript request form (Counseling website, hardcopies in Student Services)</a:t>
            </a:r>
          </a:p>
          <a:p>
            <a:r>
              <a:rPr lang="en-US">
                <a:solidFill>
                  <a:schemeClr val="tx1"/>
                </a:solidFill>
              </a:rPr>
              <a:t>Complete form (student &amp; parent signature)</a:t>
            </a:r>
          </a:p>
          <a:p>
            <a:r>
              <a:rPr lang="en-US">
                <a:solidFill>
                  <a:schemeClr val="tx1"/>
                </a:solidFill>
              </a:rPr>
              <a:t>List all colleges on back of form even if applying via Common App</a:t>
            </a:r>
          </a:p>
          <a:p>
            <a:r>
              <a:rPr lang="en-US">
                <a:solidFill>
                  <a:schemeClr val="tx1"/>
                </a:solidFill>
              </a:rPr>
              <a:t>Pay fee $3 fee- FCHS Bookkeeper or School Pay</a:t>
            </a:r>
          </a:p>
          <a:p>
            <a:r>
              <a:rPr lang="en-US">
                <a:solidFill>
                  <a:schemeClr val="tx1"/>
                </a:solidFill>
              </a:rPr>
              <a:t>Return completed form &amp; receipt to Shannon Dunlap in Student Services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CC3182-8CE5-BF97-0CCB-360FC3678A00}"/>
              </a:ext>
            </a:extLst>
          </p:cNvPr>
          <p:cNvSpPr/>
          <p:nvPr/>
        </p:nvSpPr>
        <p:spPr>
          <a:xfrm>
            <a:off x="10960903" y="460638"/>
            <a:ext cx="761999" cy="5909093"/>
          </a:xfrm>
          <a:prstGeom prst="rect">
            <a:avLst/>
          </a:prstGeom>
          <a:solidFill>
            <a:srgbClr val="EDD8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AC6B1855-742A-9D26-0AE5-4481ABF65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1796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49"/>
    </mc:Choice>
    <mc:Fallback>
      <p:transition spd="slow" advTm="54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10A7F-6FC4-3CA9-5591-3D2154B40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/>
              <a:t>Letters of Recommendation </a:t>
            </a:r>
          </a:p>
        </p:txBody>
      </p:sp>
      <p:pic>
        <p:nvPicPr>
          <p:cNvPr id="14" name="Picture 13" descr="Pen placed on top of a signature line">
            <a:extLst>
              <a:ext uri="{FF2B5EF4-FFF2-40B4-BE49-F238E27FC236}">
                <a16:creationId xmlns:a16="http://schemas.microsoft.com/office/drawing/2014/main" id="{D90C48DB-6E04-93DE-2238-C807EF06BB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0" r="4" b="4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2094D89-DFAA-0FA0-8F11-E2C953EBF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ctr">
            <a:normAutofit fontScale="92500" lnSpcReduction="10000"/>
          </a:bodyPr>
          <a:lstStyle/>
          <a:p>
            <a:r>
              <a:rPr lang="en-US"/>
              <a:t>Check requirement for each college (# required, subject area, etc.)</a:t>
            </a:r>
          </a:p>
          <a:p>
            <a:r>
              <a:rPr lang="en-US"/>
              <a:t>Teacher vs. Counselor L of R</a:t>
            </a:r>
          </a:p>
          <a:p>
            <a:pPr lvl="1"/>
            <a:r>
              <a:rPr lang="en-US"/>
              <a:t>Who do I ask?</a:t>
            </a:r>
          </a:p>
          <a:p>
            <a:r>
              <a:rPr lang="en-US"/>
              <a:t>Give AT LEAST two weeks' notice</a:t>
            </a:r>
          </a:p>
          <a:p>
            <a:r>
              <a:rPr lang="en-US"/>
              <a:t>Complete Academic Profile Sheet (website &amp; Student Services)</a:t>
            </a:r>
          </a:p>
          <a:p>
            <a:r>
              <a:rPr lang="en-US"/>
              <a:t>Invite recommenders through the Common Application (My Colleges&gt;Click on College&gt;Recommenders &amp; FERPA)</a:t>
            </a:r>
          </a:p>
          <a:p>
            <a:pPr lvl="1"/>
            <a:r>
              <a:rPr lang="en-US"/>
              <a:t>Must complete FERPA release first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E96EF2-0C75-A6FF-B6C5-4D6AE6223FA5}"/>
              </a:ext>
            </a:extLst>
          </p:cNvPr>
          <p:cNvSpPr/>
          <p:nvPr/>
        </p:nvSpPr>
        <p:spPr>
          <a:xfrm>
            <a:off x="10428940" y="563"/>
            <a:ext cx="690113" cy="1178943"/>
          </a:xfrm>
          <a:prstGeom prst="rect">
            <a:avLst/>
          </a:prstGeom>
          <a:solidFill>
            <a:srgbClr val="EDD8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D937801A-7C3E-2F02-AF5E-7133C9E79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54966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01"/>
    </mc:Choice>
    <mc:Fallback>
      <p:transition spd="slow" advTm="63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</TotalTime>
  <Words>925</Words>
  <Application>Microsoft Office PowerPoint</Application>
  <PresentationFormat>Widescreen</PresentationFormat>
  <Paragraphs>215</Paragraphs>
  <Slides>28</Slides>
  <Notes>25</Notes>
  <HiddenSlides>0</HiddenSlides>
  <MMClips>25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Agency FB</vt:lpstr>
      <vt:lpstr>Arial</vt:lpstr>
      <vt:lpstr>Calibri</vt:lpstr>
      <vt:lpstr>Century Gothic</vt:lpstr>
      <vt:lpstr>Courier New</vt:lpstr>
      <vt:lpstr>Rockwell</vt:lpstr>
      <vt:lpstr>Verdana Pro</vt:lpstr>
      <vt:lpstr>Wingdings 3</vt:lpstr>
      <vt:lpstr>Ion Boardroom</vt:lpstr>
      <vt:lpstr>Applying to College </vt:lpstr>
      <vt:lpstr>Agenda</vt:lpstr>
      <vt:lpstr> </vt:lpstr>
      <vt:lpstr>Creating a college list </vt:lpstr>
      <vt:lpstr>Terminology </vt:lpstr>
      <vt:lpstr>College Application Process at FCHS </vt:lpstr>
      <vt:lpstr>Senior Meeting</vt:lpstr>
      <vt:lpstr>Official Transcripts</vt:lpstr>
      <vt:lpstr>Letters of Recommendation </vt:lpstr>
      <vt:lpstr>PowerPoint Presentation</vt:lpstr>
      <vt:lpstr>The Common App Dashboard</vt:lpstr>
      <vt:lpstr>PowerPoint Presentation</vt:lpstr>
      <vt:lpstr>Common App- Education </vt:lpstr>
      <vt:lpstr>Counselor Information (emails)</vt:lpstr>
      <vt:lpstr>Test Scores </vt:lpstr>
      <vt:lpstr>Personal Essay&amp; Writing Supplements </vt:lpstr>
      <vt:lpstr>Extracurricular Activities </vt:lpstr>
      <vt:lpstr>Financial Aid </vt:lpstr>
      <vt:lpstr>Financial Aid cont.</vt:lpstr>
      <vt:lpstr>ASCENT &amp; TREP </vt:lpstr>
      <vt:lpstr>CO Community College System </vt:lpstr>
      <vt:lpstr>General Timeline</vt:lpstr>
      <vt:lpstr>October </vt:lpstr>
      <vt:lpstr>November    December </vt:lpstr>
      <vt:lpstr>Other items</vt:lpstr>
      <vt:lpstr>Questions </vt:lpstr>
      <vt:lpstr>We appreciate your feedback!</vt:lpstr>
      <vt:lpstr>Resources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Fedor, Brett - FCH</dc:creator>
  <cp:lastModifiedBy>Fedor, Brett - FCH</cp:lastModifiedBy>
  <cp:revision>291</cp:revision>
  <dcterms:created xsi:type="dcterms:W3CDTF">2023-08-25T15:48:06Z</dcterms:created>
  <dcterms:modified xsi:type="dcterms:W3CDTF">2023-10-02T01:50:56Z</dcterms:modified>
</cp:coreProperties>
</file>